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2" r:id="rId4"/>
    <p:sldId id="271" r:id="rId5"/>
    <p:sldId id="273" r:id="rId6"/>
    <p:sldId id="272" r:id="rId7"/>
    <p:sldId id="269" r:id="rId8"/>
    <p:sldId id="263" r:id="rId9"/>
    <p:sldId id="265" r:id="rId10"/>
    <p:sldId id="275" r:id="rId11"/>
    <p:sldId id="266" r:id="rId12"/>
    <p:sldId id="27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35D46C9-E4C3-4769-9567-578E6267ECD4}" type="datetimeFigureOut">
              <a:rPr lang="en-CA"/>
              <a:pPr>
                <a:defRPr/>
              </a:pPr>
              <a:t>16/10/2012</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CA"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C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ECEEC5F-7A71-4CAA-B55C-8581301C150F}" type="slidenum">
              <a:rPr lang="en-CA"/>
              <a:pPr>
                <a:defRPr/>
              </a:pPr>
              <a:t>‹#›</a:t>
            </a:fld>
            <a:endParaRPr lang="en-C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smtClean="0"/>
          </a:p>
        </p:txBody>
      </p:sp>
      <p:sp>
        <p:nvSpPr>
          <p:cNvPr id="4" name="Slide Number Placeholder 3"/>
          <p:cNvSpPr>
            <a:spLocks noGrp="1"/>
          </p:cNvSpPr>
          <p:nvPr>
            <p:ph type="sldNum" sz="quarter" idx="5"/>
          </p:nvPr>
        </p:nvSpPr>
        <p:spPr/>
        <p:txBody>
          <a:bodyPr/>
          <a:lstStyle/>
          <a:p>
            <a:pPr>
              <a:defRPr/>
            </a:pPr>
            <a:fld id="{0260D826-EF60-45D8-A9F6-FCD7BA8AF5C0}" type="slidenum">
              <a:rPr lang="en-CA" smtClean="0"/>
              <a:pPr>
                <a:defRPr/>
              </a:pPr>
              <a:t>5</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CA" smtClean="0"/>
          </a:p>
        </p:txBody>
      </p:sp>
      <p:sp>
        <p:nvSpPr>
          <p:cNvPr id="4" name="Slide Number Placeholder 3"/>
          <p:cNvSpPr>
            <a:spLocks noGrp="1"/>
          </p:cNvSpPr>
          <p:nvPr>
            <p:ph type="sldNum" sz="quarter" idx="5"/>
          </p:nvPr>
        </p:nvSpPr>
        <p:spPr/>
        <p:txBody>
          <a:bodyPr/>
          <a:lstStyle/>
          <a:p>
            <a:pPr>
              <a:defRPr/>
            </a:pPr>
            <a:fld id="{0D9B5712-94E5-474B-83C2-485780E9A95B}" type="slidenum">
              <a:rPr lang="en-CA" smtClean="0"/>
              <a:pPr>
                <a:defRPr/>
              </a:pPr>
              <a:t>8</a:t>
            </a:fld>
            <a:endParaRPr lang="en-CA"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550D3B66-9E3A-4B46-9C00-77106BCC026E}" type="datetime1">
              <a:rPr lang="en-CA"/>
              <a:pPr>
                <a:defRPr/>
              </a:pPr>
              <a:t>16/10/2012</a:t>
            </a:fld>
            <a:endParaRPr lang="en-CA" dirty="0"/>
          </a:p>
        </p:txBody>
      </p:sp>
      <p:sp>
        <p:nvSpPr>
          <p:cNvPr id="5"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DE58B316-A62F-491A-8942-93F94971DEC6}" type="slidenum">
              <a:rPr lang="en-CA"/>
              <a:pPr>
                <a:defRPr/>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C19088D7-1A4F-4088-86D6-07E06C9F0EAF}" type="datetime1">
              <a:rPr lang="en-CA"/>
              <a:pPr>
                <a:defRPr/>
              </a:pPr>
              <a:t>16/10/2012</a:t>
            </a:fld>
            <a:endParaRPr lang="en-CA" dirty="0"/>
          </a:p>
        </p:txBody>
      </p:sp>
      <p:sp>
        <p:nvSpPr>
          <p:cNvPr id="5"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EA1218C1-C83E-4AA9-8392-9ABF5803579B}" type="slidenum">
              <a:rPr lang="en-CA"/>
              <a:pPr>
                <a:defRPr/>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628B7FB6-EF6E-4D03-AFD8-63173F9D05FD}" type="datetime1">
              <a:rPr lang="en-CA"/>
              <a:pPr>
                <a:defRPr/>
              </a:pPr>
              <a:t>16/10/2012</a:t>
            </a:fld>
            <a:endParaRPr lang="en-CA" dirty="0"/>
          </a:p>
        </p:txBody>
      </p:sp>
      <p:sp>
        <p:nvSpPr>
          <p:cNvPr id="5"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EA90DEB9-D6F7-4D1D-B720-A9CBF264640C}" type="slidenum">
              <a:rPr lang="en-CA"/>
              <a:pPr>
                <a:defRPr/>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927BFCCE-1317-4B41-9EDD-3E3BEB0D6AFB}" type="datetime1">
              <a:rPr lang="en-CA"/>
              <a:pPr>
                <a:defRPr/>
              </a:pPr>
              <a:t>16/10/2012</a:t>
            </a:fld>
            <a:endParaRPr lang="en-CA" dirty="0"/>
          </a:p>
        </p:txBody>
      </p:sp>
      <p:sp>
        <p:nvSpPr>
          <p:cNvPr id="5"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AB76B684-DE13-4B38-9B9B-DCDDF4310215}" type="slidenum">
              <a:rPr lang="en-CA"/>
              <a:pPr>
                <a:defRPr/>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6C0FC05-077F-47F3-9C82-9B64440B259B}" type="datetime1">
              <a:rPr lang="en-CA"/>
              <a:pPr>
                <a:defRPr/>
              </a:pPr>
              <a:t>16/10/2012</a:t>
            </a:fld>
            <a:endParaRPr lang="en-CA" dirty="0"/>
          </a:p>
        </p:txBody>
      </p:sp>
      <p:sp>
        <p:nvSpPr>
          <p:cNvPr id="5"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6" name="Slide Number Placeholder 5"/>
          <p:cNvSpPr>
            <a:spLocks noGrp="1"/>
          </p:cNvSpPr>
          <p:nvPr>
            <p:ph type="sldNum" sz="quarter" idx="12"/>
          </p:nvPr>
        </p:nvSpPr>
        <p:spPr/>
        <p:txBody>
          <a:bodyPr/>
          <a:lstStyle>
            <a:lvl1pPr>
              <a:defRPr/>
            </a:lvl1pPr>
          </a:lstStyle>
          <a:p>
            <a:pPr>
              <a:defRPr/>
            </a:pPr>
            <a:fld id="{EA505ABA-BDC2-484B-8482-96FE8EE1F629}" type="slidenum">
              <a:rPr lang="en-CA"/>
              <a:pPr>
                <a:defRPr/>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EA0E0A09-3EAF-4F2A-9ABE-0B5AD9777031}" type="datetime1">
              <a:rPr lang="en-CA"/>
              <a:pPr>
                <a:defRPr/>
              </a:pPr>
              <a:t>16/10/2012</a:t>
            </a:fld>
            <a:endParaRPr lang="en-CA" dirty="0"/>
          </a:p>
        </p:txBody>
      </p:sp>
      <p:sp>
        <p:nvSpPr>
          <p:cNvPr id="6"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72F9C3BD-9789-4BE0-A628-0188EEC043AF}" type="slidenum">
              <a:rPr lang="en-CA"/>
              <a:pPr>
                <a:defRPr/>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EC9B66CF-338D-4851-9994-17048DEA0BB4}" type="datetime1">
              <a:rPr lang="en-CA"/>
              <a:pPr>
                <a:defRPr/>
              </a:pPr>
              <a:t>16/10/2012</a:t>
            </a:fld>
            <a:endParaRPr lang="en-CA" dirty="0"/>
          </a:p>
        </p:txBody>
      </p:sp>
      <p:sp>
        <p:nvSpPr>
          <p:cNvPr id="8"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9" name="Slide Number Placeholder 5"/>
          <p:cNvSpPr>
            <a:spLocks noGrp="1"/>
          </p:cNvSpPr>
          <p:nvPr>
            <p:ph type="sldNum" sz="quarter" idx="12"/>
          </p:nvPr>
        </p:nvSpPr>
        <p:spPr/>
        <p:txBody>
          <a:bodyPr/>
          <a:lstStyle>
            <a:lvl1pPr>
              <a:defRPr/>
            </a:lvl1pPr>
          </a:lstStyle>
          <a:p>
            <a:pPr>
              <a:defRPr/>
            </a:pPr>
            <a:fld id="{1530B4D8-9142-41E6-BAE7-4E5541DB46D4}" type="slidenum">
              <a:rPr lang="en-CA"/>
              <a:pPr>
                <a:defRPr/>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C7CCD11E-BE8E-4668-B436-F8EFFFE91488}" type="datetime1">
              <a:rPr lang="en-CA"/>
              <a:pPr>
                <a:defRPr/>
              </a:pPr>
              <a:t>16/10/2012</a:t>
            </a:fld>
            <a:endParaRPr lang="en-CA" dirty="0"/>
          </a:p>
        </p:txBody>
      </p:sp>
      <p:sp>
        <p:nvSpPr>
          <p:cNvPr id="4"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5" name="Slide Number Placeholder 5"/>
          <p:cNvSpPr>
            <a:spLocks noGrp="1"/>
          </p:cNvSpPr>
          <p:nvPr>
            <p:ph type="sldNum" sz="quarter" idx="12"/>
          </p:nvPr>
        </p:nvSpPr>
        <p:spPr/>
        <p:txBody>
          <a:bodyPr/>
          <a:lstStyle>
            <a:lvl1pPr>
              <a:defRPr/>
            </a:lvl1pPr>
          </a:lstStyle>
          <a:p>
            <a:pPr>
              <a:defRPr/>
            </a:pPr>
            <a:fld id="{D0CC9329-D1B1-49B2-AD1F-B98EDF2A5BF2}" type="slidenum">
              <a:rPr lang="en-CA"/>
              <a:pPr>
                <a:defRPr/>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F72EA32-2E95-4F1B-803F-8890A7F01F3E}" type="datetime1">
              <a:rPr lang="en-CA"/>
              <a:pPr>
                <a:defRPr/>
              </a:pPr>
              <a:t>16/10/2012</a:t>
            </a:fld>
            <a:endParaRPr lang="en-CA" dirty="0"/>
          </a:p>
        </p:txBody>
      </p:sp>
      <p:sp>
        <p:nvSpPr>
          <p:cNvPr id="3"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4" name="Slide Number Placeholder 5"/>
          <p:cNvSpPr>
            <a:spLocks noGrp="1"/>
          </p:cNvSpPr>
          <p:nvPr>
            <p:ph type="sldNum" sz="quarter" idx="12"/>
          </p:nvPr>
        </p:nvSpPr>
        <p:spPr/>
        <p:txBody>
          <a:bodyPr/>
          <a:lstStyle>
            <a:lvl1pPr>
              <a:defRPr/>
            </a:lvl1pPr>
          </a:lstStyle>
          <a:p>
            <a:pPr>
              <a:defRPr/>
            </a:pPr>
            <a:fld id="{F3881A94-40EF-4347-BB17-808DBC46EA60}" type="slidenum">
              <a:rPr lang="en-CA"/>
              <a:pPr>
                <a:defRPr/>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CFF3CEB-AB2E-4040-B23C-5F2ADBA60928}" type="datetime1">
              <a:rPr lang="en-CA"/>
              <a:pPr>
                <a:defRPr/>
              </a:pPr>
              <a:t>16/10/2012</a:t>
            </a:fld>
            <a:endParaRPr lang="en-CA" dirty="0"/>
          </a:p>
        </p:txBody>
      </p:sp>
      <p:sp>
        <p:nvSpPr>
          <p:cNvPr id="6"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35D17210-1AA2-4D59-B953-0BD74A2B70AE}" type="slidenum">
              <a:rPr lang="en-CA"/>
              <a:pPr>
                <a:defRPr/>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C185180-A43D-4181-850A-E6DD563F869D}" type="datetime1">
              <a:rPr lang="en-CA"/>
              <a:pPr>
                <a:defRPr/>
              </a:pPr>
              <a:t>16/10/2012</a:t>
            </a:fld>
            <a:endParaRPr lang="en-CA" dirty="0"/>
          </a:p>
        </p:txBody>
      </p:sp>
      <p:sp>
        <p:nvSpPr>
          <p:cNvPr id="6" name="Footer Placeholder 4"/>
          <p:cNvSpPr>
            <a:spLocks noGrp="1"/>
          </p:cNvSpPr>
          <p:nvPr>
            <p:ph type="ftr" sz="quarter" idx="11"/>
          </p:nvPr>
        </p:nvSpPr>
        <p:spPr/>
        <p:txBody>
          <a:bodyPr/>
          <a:lstStyle>
            <a:lvl1pPr>
              <a:defRPr/>
            </a:lvl1pPr>
          </a:lstStyle>
          <a:p>
            <a:pPr>
              <a:defRPr/>
            </a:pPr>
            <a:r>
              <a:rPr lang="en-CA"/>
              <a:t>Draft 2:  Model of How MSECC Deal may be structured and key areas that should be focus of Council due diligence</a:t>
            </a:r>
            <a:endParaRPr lang="en-CA" dirty="0"/>
          </a:p>
        </p:txBody>
      </p:sp>
      <p:sp>
        <p:nvSpPr>
          <p:cNvPr id="7" name="Slide Number Placeholder 5"/>
          <p:cNvSpPr>
            <a:spLocks noGrp="1"/>
          </p:cNvSpPr>
          <p:nvPr>
            <p:ph type="sldNum" sz="quarter" idx="12"/>
          </p:nvPr>
        </p:nvSpPr>
        <p:spPr/>
        <p:txBody>
          <a:bodyPr/>
          <a:lstStyle>
            <a:lvl1pPr>
              <a:defRPr/>
            </a:lvl1pPr>
          </a:lstStyle>
          <a:p>
            <a:pPr>
              <a:defRPr/>
            </a:pPr>
            <a:fld id="{CA6EA4FB-4C6E-40D1-A65B-F8893CA9663B}" type="slidenum">
              <a:rPr lang="en-CA"/>
              <a:pPr>
                <a:defRPr/>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CA"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95748FA-87C7-4320-AE77-760A58DA3632}" type="datetime1">
              <a:rPr lang="en-CA"/>
              <a:pPr>
                <a:defRPr/>
              </a:pPr>
              <a:t>16/10/2012</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r>
              <a:rPr lang="en-CA"/>
              <a:t>Draft 2:  Model of How MSECC Deal may be structured and key areas that should be focus of Council due diligence</a:t>
            </a:r>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30AFB008-493F-4A3D-A2E6-C5939EB4D67D}" type="slidenum">
              <a:rPr lang="en-CA"/>
              <a:pPr>
                <a:defRPr/>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333375"/>
            <a:ext cx="7772400" cy="1150938"/>
          </a:xfrm>
        </p:spPr>
        <p:txBody>
          <a:bodyPr/>
          <a:lstStyle/>
          <a:p>
            <a:pPr eaLnBrk="1" hangingPunct="1"/>
            <a:r>
              <a:rPr lang="en-CA" sz="2000" smtClean="0">
                <a:solidFill>
                  <a:srgbClr val="FF0000"/>
                </a:solidFill>
              </a:rPr>
              <a:t>MSECC Risk Mitigation Discussion</a:t>
            </a:r>
            <a:br>
              <a:rPr lang="en-CA" sz="2000" smtClean="0">
                <a:solidFill>
                  <a:srgbClr val="FF0000"/>
                </a:solidFill>
              </a:rPr>
            </a:br>
            <a:r>
              <a:rPr lang="en-CA" sz="2000" smtClean="0">
                <a:solidFill>
                  <a:srgbClr val="FF0000"/>
                </a:solidFill>
              </a:rPr>
              <a:t>URA Oct 15 Meeting</a:t>
            </a:r>
            <a:br>
              <a:rPr lang="en-CA" sz="2000" smtClean="0">
                <a:solidFill>
                  <a:srgbClr val="FF0000"/>
                </a:solidFill>
              </a:rPr>
            </a:br>
            <a:endParaRPr lang="en-CA" sz="2000" smtClean="0">
              <a:solidFill>
                <a:srgbClr val="FF0000"/>
              </a:solidFill>
            </a:endParaRPr>
          </a:p>
        </p:txBody>
      </p:sp>
      <p:sp>
        <p:nvSpPr>
          <p:cNvPr id="3" name="Subtitle 2"/>
          <p:cNvSpPr>
            <a:spLocks noGrp="1"/>
          </p:cNvSpPr>
          <p:nvPr>
            <p:ph type="subTitle" idx="1"/>
          </p:nvPr>
        </p:nvSpPr>
        <p:spPr>
          <a:xfrm>
            <a:off x="900113" y="1484313"/>
            <a:ext cx="7127875" cy="4681537"/>
          </a:xfrm>
        </p:spPr>
        <p:txBody>
          <a:bodyPr rtlCol="0">
            <a:normAutofit/>
          </a:bodyPr>
          <a:lstStyle/>
          <a:p>
            <a:pPr marL="514350" indent="-514350" algn="l" eaLnBrk="1" fontAlgn="auto" hangingPunct="1">
              <a:lnSpc>
                <a:spcPct val="120000"/>
              </a:lnSpc>
              <a:spcBef>
                <a:spcPts val="600"/>
              </a:spcBef>
              <a:spcAft>
                <a:spcPts val="0"/>
              </a:spcAft>
              <a:defRPr/>
            </a:pPr>
            <a:r>
              <a:rPr lang="en-CA" sz="2900" dirty="0" smtClean="0">
                <a:solidFill>
                  <a:schemeClr val="tx1"/>
                </a:solidFill>
              </a:rPr>
              <a:t>Overview of Presentation:</a:t>
            </a:r>
          </a:p>
          <a:p>
            <a:pPr marL="514350" indent="-514350" algn="just" eaLnBrk="1" fontAlgn="auto" hangingPunct="1">
              <a:lnSpc>
                <a:spcPct val="120000"/>
              </a:lnSpc>
              <a:spcBef>
                <a:spcPts val="1200"/>
              </a:spcBef>
              <a:spcAft>
                <a:spcPts val="0"/>
              </a:spcAft>
              <a:buFont typeface="+mj-lt"/>
              <a:buAutoNum type="arabicPeriod"/>
              <a:defRPr/>
            </a:pPr>
            <a:r>
              <a:rPr lang="en-CA" sz="1800" dirty="0" smtClean="0">
                <a:solidFill>
                  <a:schemeClr val="tx1"/>
                </a:solidFill>
              </a:rPr>
              <a:t>To  provide URA members  who are undecided on  the  project with  more information </a:t>
            </a:r>
          </a:p>
          <a:p>
            <a:pPr marL="514350" indent="-514350" algn="just" eaLnBrk="1" fontAlgn="auto" hangingPunct="1">
              <a:lnSpc>
                <a:spcPct val="120000"/>
              </a:lnSpc>
              <a:spcBef>
                <a:spcPts val="1200"/>
              </a:spcBef>
              <a:spcAft>
                <a:spcPts val="0"/>
              </a:spcAft>
              <a:buFont typeface="+mj-lt"/>
              <a:buAutoNum type="arabicPeriod"/>
              <a:defRPr/>
            </a:pPr>
            <a:r>
              <a:rPr lang="en-CA" sz="1800" dirty="0" smtClean="0">
                <a:solidFill>
                  <a:schemeClr val="tx1"/>
                </a:solidFill>
              </a:rPr>
              <a:t>Step by step overview of how one person believes the deal may be structured, recommended risk mitigation steps, and remaining issues</a:t>
            </a:r>
          </a:p>
          <a:p>
            <a:pPr marL="514350" indent="-514350" algn="just" eaLnBrk="1" fontAlgn="auto" hangingPunct="1">
              <a:lnSpc>
                <a:spcPct val="120000"/>
              </a:lnSpc>
              <a:spcBef>
                <a:spcPts val="1200"/>
              </a:spcBef>
              <a:spcAft>
                <a:spcPts val="0"/>
              </a:spcAft>
              <a:buFont typeface="+mj-lt"/>
              <a:buAutoNum type="arabicPeriod"/>
              <a:defRPr/>
            </a:pPr>
            <a:r>
              <a:rPr lang="en-CA" sz="1800" dirty="0" smtClean="0">
                <a:solidFill>
                  <a:schemeClr val="tx1"/>
                </a:solidFill>
              </a:rPr>
              <a:t>Some parts of presentation have been reviewed with CAO staff but they have not endorsed the statements or numbers</a:t>
            </a:r>
          </a:p>
          <a:p>
            <a:pPr marL="514350" indent="-514350" algn="just" eaLnBrk="1" fontAlgn="auto" hangingPunct="1">
              <a:lnSpc>
                <a:spcPct val="120000"/>
              </a:lnSpc>
              <a:spcBef>
                <a:spcPts val="1200"/>
              </a:spcBef>
              <a:spcAft>
                <a:spcPts val="0"/>
              </a:spcAft>
              <a:buFont typeface="+mj-lt"/>
              <a:buAutoNum type="arabicPeriod"/>
              <a:defRPr/>
            </a:pPr>
            <a:r>
              <a:rPr lang="en-CA" sz="1800" dirty="0" smtClean="0">
                <a:solidFill>
                  <a:schemeClr val="tx1"/>
                </a:solidFill>
              </a:rPr>
              <a:t>Presentation may provide a framework to help Council members complete their due diligence responsibilities</a:t>
            </a:r>
          </a:p>
          <a:p>
            <a:pPr algn="l" eaLnBrk="1" fontAlgn="auto" hangingPunct="1">
              <a:lnSpc>
                <a:spcPct val="120000"/>
              </a:lnSpc>
              <a:spcBef>
                <a:spcPts val="600"/>
              </a:spcBef>
              <a:spcAft>
                <a:spcPts val="0"/>
              </a:spcAft>
              <a:buFont typeface="Arial" pitchFamily="34" charset="0"/>
              <a:buNone/>
              <a:defRPr/>
            </a:pPr>
            <a:endParaRPr lang="en-CA" sz="3700" dirty="0" smtClean="0">
              <a:solidFill>
                <a:schemeClr val="tx1"/>
              </a:solidFill>
            </a:endParaRPr>
          </a:p>
          <a:p>
            <a:pPr algn="l" eaLnBrk="1" fontAlgn="auto" hangingPunct="1">
              <a:lnSpc>
                <a:spcPct val="120000"/>
              </a:lnSpc>
              <a:spcBef>
                <a:spcPts val="600"/>
              </a:spcBef>
              <a:spcAft>
                <a:spcPts val="0"/>
              </a:spcAft>
              <a:buFont typeface="Arial" pitchFamily="34" charset="0"/>
              <a:buNone/>
              <a:defRPr/>
            </a:pPr>
            <a:endParaRPr lang="en-CA" sz="3700" dirty="0" smtClean="0">
              <a:solidFill>
                <a:schemeClr val="tx1"/>
              </a:solidFill>
            </a:endParaRPr>
          </a:p>
          <a:p>
            <a:pPr algn="l" eaLnBrk="1" fontAlgn="auto" hangingPunct="1">
              <a:lnSpc>
                <a:spcPct val="120000"/>
              </a:lnSpc>
              <a:spcBef>
                <a:spcPts val="600"/>
              </a:spcBef>
              <a:spcAft>
                <a:spcPts val="0"/>
              </a:spcAft>
              <a:buFont typeface="Arial" pitchFamily="34" charset="0"/>
              <a:buChar char="•"/>
              <a:defRPr/>
            </a:pPr>
            <a:endParaRPr lang="en-CA" sz="3000" dirty="0" smtClean="0"/>
          </a:p>
          <a:p>
            <a:pPr algn="l" eaLnBrk="1" fontAlgn="auto" hangingPunct="1">
              <a:lnSpc>
                <a:spcPct val="120000"/>
              </a:lnSpc>
              <a:spcBef>
                <a:spcPts val="600"/>
              </a:spcBef>
              <a:spcAft>
                <a:spcPts val="0"/>
              </a:spcAft>
              <a:buFont typeface="Arial" pitchFamily="34" charset="0"/>
              <a:buChar char="•"/>
              <a:defRPr/>
            </a:pPr>
            <a:endParaRPr lang="en-CA" sz="3000" dirty="0" smtClean="0"/>
          </a:p>
          <a:p>
            <a:pPr eaLnBrk="1" fontAlgn="auto" hangingPunct="1">
              <a:spcAft>
                <a:spcPts val="0"/>
              </a:spcAft>
              <a:buFont typeface="Arial" pitchFamily="34" charset="0"/>
              <a:buNone/>
              <a:defRPr/>
            </a:pPr>
            <a:endParaRPr lang="en-CA" dirty="0"/>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C190473A-A737-451A-B1AB-05B061A5CCF1}" type="slidenum">
              <a:rPr lang="en-CA"/>
              <a:pPr>
                <a:defRPr/>
              </a:pPr>
              <a:t>1</a:t>
            </a:fld>
            <a:endParaRPr lang="en-C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685800" y="333375"/>
            <a:ext cx="7772400" cy="792163"/>
          </a:xfrm>
        </p:spPr>
        <p:txBody>
          <a:bodyPr/>
          <a:lstStyle/>
          <a:p>
            <a:pPr eaLnBrk="1" hangingPunct="1"/>
            <a:r>
              <a:rPr lang="en-CA" sz="2400" smtClean="0">
                <a:solidFill>
                  <a:srgbClr val="FF0000"/>
                </a:solidFill>
              </a:rPr>
              <a:t>Just for Fun- Why Not a Different Ownership Model ?</a:t>
            </a:r>
            <a:endParaRPr lang="en-CA" sz="1600" smtClean="0">
              <a:solidFill>
                <a:srgbClr val="FF0000"/>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99517D2E-D1EA-44DE-AD36-2F5F620633A1}" type="slidenum">
              <a:rPr lang="en-CA"/>
              <a:pPr>
                <a:defRPr/>
              </a:pPr>
              <a:t>10</a:t>
            </a:fld>
            <a:endParaRPr lang="en-CA" dirty="0"/>
          </a:p>
        </p:txBody>
      </p:sp>
      <p:sp>
        <p:nvSpPr>
          <p:cNvPr id="10" name="TextBox 9"/>
          <p:cNvSpPr txBox="1"/>
          <p:nvPr/>
        </p:nvSpPr>
        <p:spPr>
          <a:xfrm>
            <a:off x="755650" y="981075"/>
            <a:ext cx="7488238" cy="461963"/>
          </a:xfrm>
          <a:prstGeom prst="rect">
            <a:avLst/>
          </a:prstGeom>
          <a:noFill/>
        </p:spPr>
        <p:txBody>
          <a:bodyPr>
            <a:spAutoFit/>
          </a:bodyPr>
          <a:lstStyle/>
          <a:p>
            <a:pPr>
              <a:defRPr/>
            </a:pPr>
            <a:r>
              <a:rPr lang="en-CA" sz="1200" dirty="0">
                <a:latin typeface="+mn-lt"/>
              </a:rPr>
              <a:t>A key question in this </a:t>
            </a:r>
            <a:r>
              <a:rPr lang="en-CA" sz="1200" dirty="0">
                <a:latin typeface="+mn-lt"/>
              </a:rPr>
              <a:t>proposal </a:t>
            </a:r>
            <a:r>
              <a:rPr lang="en-CA" sz="1200" dirty="0">
                <a:latin typeface="+mn-lt"/>
              </a:rPr>
              <a:t>is why the mortgage loan agreements have been structured in this complicated fashion.  A simpler model, with a better result for Markham and the same cash flows for GTA Sports would be:</a:t>
            </a:r>
          </a:p>
        </p:txBody>
      </p:sp>
      <p:sp>
        <p:nvSpPr>
          <p:cNvPr id="11" name="TextBox 10"/>
          <p:cNvSpPr txBox="1"/>
          <p:nvPr/>
        </p:nvSpPr>
        <p:spPr>
          <a:xfrm>
            <a:off x="5651500" y="1628775"/>
            <a:ext cx="2449513" cy="830263"/>
          </a:xfrm>
          <a:prstGeom prst="rect">
            <a:avLst/>
          </a:prstGeom>
          <a:noFill/>
          <a:ln w="38100">
            <a:solidFill>
              <a:schemeClr val="accent3"/>
            </a:solidFill>
          </a:ln>
        </p:spPr>
        <p:txBody>
          <a:bodyPr>
            <a:spAutoFit/>
          </a:bodyPr>
          <a:lstStyle/>
          <a:p>
            <a:pPr algn="ctr">
              <a:defRPr/>
            </a:pPr>
            <a:r>
              <a:rPr lang="en-CA" sz="1200" b="1" dirty="0"/>
              <a:t>City of Markham Loan</a:t>
            </a:r>
          </a:p>
          <a:p>
            <a:pPr algn="ctr">
              <a:defRPr/>
            </a:pPr>
            <a:r>
              <a:rPr lang="en-CA" sz="1200" dirty="0"/>
              <a:t>$162.5 million mortgage loan</a:t>
            </a:r>
          </a:p>
          <a:p>
            <a:pPr algn="ctr">
              <a:defRPr/>
            </a:pPr>
            <a:r>
              <a:rPr lang="en-CA" sz="1200" dirty="0"/>
              <a:t>(4.6% for 20 years)</a:t>
            </a:r>
          </a:p>
          <a:p>
            <a:pPr algn="ctr">
              <a:defRPr/>
            </a:pPr>
            <a:r>
              <a:rPr lang="en-CA" sz="1200" dirty="0"/>
              <a:t>$12.5 million annual payments</a:t>
            </a:r>
          </a:p>
        </p:txBody>
      </p:sp>
      <p:sp>
        <p:nvSpPr>
          <p:cNvPr id="12" name="TextBox 11"/>
          <p:cNvSpPr txBox="1"/>
          <p:nvPr/>
        </p:nvSpPr>
        <p:spPr>
          <a:xfrm>
            <a:off x="684213" y="3068638"/>
            <a:ext cx="2808287" cy="646112"/>
          </a:xfrm>
          <a:prstGeom prst="rect">
            <a:avLst/>
          </a:prstGeom>
          <a:noFill/>
          <a:ln w="38100">
            <a:solidFill>
              <a:schemeClr val="accent3"/>
            </a:solidFill>
          </a:ln>
        </p:spPr>
        <p:txBody>
          <a:bodyPr>
            <a:spAutoFit/>
          </a:bodyPr>
          <a:lstStyle/>
          <a:p>
            <a:pPr algn="ctr">
              <a:defRPr/>
            </a:pPr>
            <a:r>
              <a:rPr lang="en-CA" sz="1200" b="1" dirty="0"/>
              <a:t>GTA Sports / Remington</a:t>
            </a:r>
          </a:p>
          <a:p>
            <a:pPr>
              <a:defRPr/>
            </a:pPr>
            <a:r>
              <a:rPr lang="en-CA" sz="1200" dirty="0"/>
              <a:t>Pay $12.5 million of mortgage payments for 20 years</a:t>
            </a:r>
          </a:p>
        </p:txBody>
      </p:sp>
      <p:sp>
        <p:nvSpPr>
          <p:cNvPr id="14" name="TextBox 13"/>
          <p:cNvSpPr txBox="1"/>
          <p:nvPr/>
        </p:nvSpPr>
        <p:spPr>
          <a:xfrm>
            <a:off x="4140200" y="3284538"/>
            <a:ext cx="2160588" cy="1016000"/>
          </a:xfrm>
          <a:prstGeom prst="rect">
            <a:avLst/>
          </a:prstGeom>
          <a:noFill/>
          <a:ln w="38100">
            <a:solidFill>
              <a:schemeClr val="accent3"/>
            </a:solidFill>
          </a:ln>
        </p:spPr>
        <p:txBody>
          <a:bodyPr>
            <a:spAutoFit/>
          </a:bodyPr>
          <a:lstStyle/>
          <a:p>
            <a:pPr>
              <a:defRPr/>
            </a:pPr>
            <a:r>
              <a:rPr lang="en-CA" sz="1200" dirty="0"/>
              <a:t>$32.5 million of principal paid from in place tax sources</a:t>
            </a:r>
          </a:p>
          <a:p>
            <a:pPr>
              <a:defRPr/>
            </a:pPr>
            <a:r>
              <a:rPr lang="en-CA" sz="1200" dirty="0"/>
              <a:t> </a:t>
            </a:r>
          </a:p>
          <a:p>
            <a:pPr marL="228600" indent="-228600">
              <a:buFont typeface="+mj-lt"/>
              <a:buAutoNum type="arabicPeriod"/>
              <a:defRPr/>
            </a:pPr>
            <a:r>
              <a:rPr lang="en-CA" sz="1200" dirty="0"/>
              <a:t> Section 37 contributions</a:t>
            </a:r>
          </a:p>
          <a:p>
            <a:pPr marL="228600" indent="-228600">
              <a:buFont typeface="+mj-lt"/>
              <a:buAutoNum type="arabicPeriod"/>
              <a:defRPr/>
            </a:pPr>
            <a:r>
              <a:rPr lang="en-CA" sz="1200" dirty="0"/>
              <a:t>Notional TIF Like Charge</a:t>
            </a:r>
          </a:p>
        </p:txBody>
      </p:sp>
      <p:sp>
        <p:nvSpPr>
          <p:cNvPr id="15" name="TextBox 14"/>
          <p:cNvSpPr txBox="1"/>
          <p:nvPr/>
        </p:nvSpPr>
        <p:spPr>
          <a:xfrm>
            <a:off x="6443663" y="3284538"/>
            <a:ext cx="2376487" cy="831850"/>
          </a:xfrm>
          <a:prstGeom prst="rect">
            <a:avLst/>
          </a:prstGeom>
          <a:noFill/>
          <a:ln w="38100">
            <a:solidFill>
              <a:schemeClr val="accent3"/>
            </a:solidFill>
          </a:ln>
        </p:spPr>
        <p:txBody>
          <a:bodyPr>
            <a:spAutoFit/>
          </a:bodyPr>
          <a:lstStyle/>
          <a:p>
            <a:pPr>
              <a:defRPr/>
            </a:pPr>
            <a:r>
              <a:rPr lang="en-CA" sz="1200" dirty="0"/>
              <a:t>$130 million of principal paid from new revenue sources</a:t>
            </a:r>
          </a:p>
          <a:p>
            <a:pPr marL="228600" indent="-228600">
              <a:buFont typeface="+mj-lt"/>
              <a:buAutoNum type="arabicPeriod"/>
              <a:defRPr/>
            </a:pPr>
            <a:r>
              <a:rPr lang="en-CA" sz="1200" dirty="0"/>
              <a:t>Development Contributions</a:t>
            </a:r>
          </a:p>
          <a:p>
            <a:pPr marL="228600" indent="-228600">
              <a:buFont typeface="+mj-lt"/>
              <a:buAutoNum type="arabicPeriod"/>
              <a:defRPr/>
            </a:pPr>
            <a:r>
              <a:rPr lang="en-CA" sz="1200" dirty="0"/>
              <a:t>Annual Lease Payments</a:t>
            </a:r>
          </a:p>
        </p:txBody>
      </p:sp>
      <p:cxnSp>
        <p:nvCxnSpPr>
          <p:cNvPr id="17" name="Straight Arrow Connector 16"/>
          <p:cNvCxnSpPr>
            <a:endCxn id="19" idx="2"/>
          </p:cNvCxnSpPr>
          <p:nvPr/>
        </p:nvCxnSpPr>
        <p:spPr>
          <a:xfrm flipV="1">
            <a:off x="2051050" y="2644775"/>
            <a:ext cx="0" cy="41592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84213" y="4437063"/>
            <a:ext cx="2808287" cy="1200150"/>
          </a:xfrm>
          <a:prstGeom prst="rect">
            <a:avLst/>
          </a:prstGeom>
          <a:noFill/>
          <a:ln w="38100">
            <a:solidFill>
              <a:schemeClr val="accent3"/>
            </a:solidFill>
          </a:ln>
        </p:spPr>
        <p:txBody>
          <a:bodyPr>
            <a:spAutoFit/>
          </a:bodyPr>
          <a:lstStyle/>
          <a:p>
            <a:pPr algn="ctr">
              <a:defRPr/>
            </a:pPr>
            <a:r>
              <a:rPr lang="en-CA" sz="1200" b="1" dirty="0"/>
              <a:t>Remington</a:t>
            </a:r>
          </a:p>
          <a:p>
            <a:pPr>
              <a:defRPr/>
            </a:pPr>
            <a:r>
              <a:rPr lang="en-CA" sz="1200" dirty="0"/>
              <a:t>Guarantee full obligation</a:t>
            </a:r>
          </a:p>
          <a:p>
            <a:pPr>
              <a:defRPr/>
            </a:pPr>
            <a:r>
              <a:rPr lang="en-CA" sz="1200" dirty="0"/>
              <a:t>Letters of Credit</a:t>
            </a:r>
          </a:p>
          <a:p>
            <a:pPr>
              <a:defRPr/>
            </a:pPr>
            <a:r>
              <a:rPr lang="en-CA" sz="1200" dirty="0"/>
              <a:t>Security Interest in Land</a:t>
            </a:r>
          </a:p>
          <a:p>
            <a:pPr>
              <a:defRPr/>
            </a:pPr>
            <a:r>
              <a:rPr lang="en-CA" sz="1200" dirty="0"/>
              <a:t>Security Interest in Buildings</a:t>
            </a:r>
          </a:p>
          <a:p>
            <a:pPr>
              <a:defRPr/>
            </a:pPr>
            <a:r>
              <a:rPr lang="en-CA" sz="1200" dirty="0"/>
              <a:t>Other</a:t>
            </a:r>
          </a:p>
        </p:txBody>
      </p:sp>
      <p:cxnSp>
        <p:nvCxnSpPr>
          <p:cNvPr id="20" name="Straight Arrow Connector 19"/>
          <p:cNvCxnSpPr>
            <a:stCxn id="18" idx="0"/>
            <a:endCxn id="12" idx="2"/>
          </p:cNvCxnSpPr>
          <p:nvPr/>
        </p:nvCxnSpPr>
        <p:spPr>
          <a:xfrm flipV="1">
            <a:off x="2087563" y="3714750"/>
            <a:ext cx="0" cy="72231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5508625" y="2565400"/>
            <a:ext cx="1223963" cy="6477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6948488" y="2565400"/>
            <a:ext cx="431800" cy="6477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27088" y="1628775"/>
            <a:ext cx="2449512" cy="1016000"/>
          </a:xfrm>
          <a:prstGeom prst="rect">
            <a:avLst/>
          </a:prstGeom>
          <a:noFill/>
          <a:ln w="38100">
            <a:solidFill>
              <a:schemeClr val="accent3"/>
            </a:solidFill>
          </a:ln>
        </p:spPr>
        <p:txBody>
          <a:bodyPr>
            <a:spAutoFit/>
          </a:bodyPr>
          <a:lstStyle/>
          <a:p>
            <a:pPr algn="ctr">
              <a:defRPr/>
            </a:pPr>
            <a:r>
              <a:rPr lang="en-CA" sz="1200" b="1" dirty="0"/>
              <a:t>GTA Sports/ Remington Loan from a Financial Institution</a:t>
            </a:r>
          </a:p>
          <a:p>
            <a:pPr algn="ctr">
              <a:defRPr/>
            </a:pPr>
            <a:r>
              <a:rPr lang="en-CA" sz="1200" dirty="0"/>
              <a:t>$162.5 million mortgage loan</a:t>
            </a:r>
          </a:p>
          <a:p>
            <a:pPr algn="ctr">
              <a:defRPr/>
            </a:pPr>
            <a:r>
              <a:rPr lang="en-CA" sz="1200" dirty="0"/>
              <a:t>(4.6% for 20 years)</a:t>
            </a:r>
          </a:p>
          <a:p>
            <a:pPr algn="ctr">
              <a:defRPr/>
            </a:pPr>
            <a:r>
              <a:rPr lang="en-CA" sz="1200" dirty="0"/>
              <a:t>$12.5 million annual payments</a:t>
            </a:r>
          </a:p>
        </p:txBody>
      </p:sp>
      <p:sp>
        <p:nvSpPr>
          <p:cNvPr id="36" name="TextBox 35"/>
          <p:cNvSpPr txBox="1"/>
          <p:nvPr/>
        </p:nvSpPr>
        <p:spPr>
          <a:xfrm>
            <a:off x="4140200" y="4652963"/>
            <a:ext cx="4608513" cy="1200150"/>
          </a:xfrm>
          <a:prstGeom prst="rect">
            <a:avLst/>
          </a:prstGeom>
          <a:noFill/>
          <a:ln w="38100">
            <a:solidFill>
              <a:schemeClr val="accent3"/>
            </a:solidFill>
          </a:ln>
        </p:spPr>
        <p:txBody>
          <a:bodyPr>
            <a:spAutoFit/>
          </a:bodyPr>
          <a:lstStyle/>
          <a:p>
            <a:pPr>
              <a:defRPr/>
            </a:pPr>
            <a:r>
              <a:rPr lang="en-CA" sz="1200" dirty="0"/>
              <a:t>Markham and GTA Sports / Remington co-own the building</a:t>
            </a:r>
          </a:p>
          <a:p>
            <a:pPr>
              <a:defRPr/>
            </a:pPr>
            <a:r>
              <a:rPr lang="en-CA" sz="1200" dirty="0"/>
              <a:t>Markham leases their half of building to GTA Sports</a:t>
            </a:r>
          </a:p>
          <a:p>
            <a:pPr>
              <a:defRPr/>
            </a:pPr>
            <a:r>
              <a:rPr lang="en-CA" sz="1200" dirty="0"/>
              <a:t>Markham receives higher lease payments but no parking / ticket surcharge revenue</a:t>
            </a:r>
          </a:p>
          <a:p>
            <a:pPr>
              <a:defRPr/>
            </a:pPr>
            <a:r>
              <a:rPr lang="en-CA" sz="1200" dirty="0"/>
              <a:t>GTA Sports / Remington assigns their half of building to Markham at the end of lease term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685800" y="333375"/>
            <a:ext cx="7772400" cy="503238"/>
          </a:xfrm>
        </p:spPr>
        <p:txBody>
          <a:bodyPr/>
          <a:lstStyle/>
          <a:p>
            <a:pPr eaLnBrk="1" hangingPunct="1"/>
            <a:r>
              <a:rPr lang="en-CA" sz="2000" smtClean="0">
                <a:solidFill>
                  <a:srgbClr val="FF0000"/>
                </a:solidFill>
              </a:rPr>
              <a:t>Opening Day Parking / Transit</a:t>
            </a:r>
            <a:endParaRPr lang="en-CA" sz="1600" smtClean="0">
              <a:solidFill>
                <a:srgbClr val="FF0000"/>
              </a:solidFill>
            </a:endParaRPr>
          </a:p>
        </p:txBody>
      </p:sp>
      <p:sp>
        <p:nvSpPr>
          <p:cNvPr id="3" name="Subtitle 2"/>
          <p:cNvSpPr>
            <a:spLocks noGrp="1"/>
          </p:cNvSpPr>
          <p:nvPr>
            <p:ph type="subTitle" idx="1"/>
          </p:nvPr>
        </p:nvSpPr>
        <p:spPr>
          <a:xfrm>
            <a:off x="323850" y="908050"/>
            <a:ext cx="3168650" cy="3384550"/>
          </a:xfrm>
          <a:ln w="57150">
            <a:solidFill>
              <a:schemeClr val="accent3"/>
            </a:solidFill>
          </a:ln>
        </p:spPr>
        <p:txBody>
          <a:bodyPr rtlCol="0">
            <a:normAutofit fontScale="92500" lnSpcReduction="10000"/>
          </a:bodyPr>
          <a:lstStyle/>
          <a:p>
            <a:pPr algn="l">
              <a:defRPr/>
            </a:pPr>
            <a:r>
              <a:rPr lang="en-CA" sz="1300" b="1" dirty="0" smtClean="0">
                <a:solidFill>
                  <a:schemeClr val="tx1"/>
                </a:solidFill>
              </a:rPr>
              <a:t>July 2012 “City of Markham Site Plan Approval – GTA Centre”, </a:t>
            </a:r>
          </a:p>
          <a:p>
            <a:pPr marL="228600" indent="-228600" algn="l">
              <a:spcBef>
                <a:spcPts val="600"/>
              </a:spcBef>
              <a:spcAft>
                <a:spcPts val="0"/>
              </a:spcAft>
              <a:buFont typeface="+mj-lt"/>
              <a:buAutoNum type="arabicPeriod"/>
              <a:defRPr/>
            </a:pPr>
            <a:r>
              <a:rPr lang="en-CA" sz="1300" dirty="0" smtClean="0">
                <a:solidFill>
                  <a:schemeClr val="tx1"/>
                </a:solidFill>
              </a:rPr>
              <a:t>Required parking will be provided in three new lots in Markham Centre directly to the east of the facility (1950 spaces) and two shard lots (1,350 spaces)</a:t>
            </a:r>
          </a:p>
          <a:p>
            <a:pPr marL="228600" indent="-228600" algn="l">
              <a:spcBef>
                <a:spcPts val="600"/>
              </a:spcBef>
              <a:spcAft>
                <a:spcPts val="0"/>
              </a:spcAft>
              <a:buFont typeface="+mj-lt"/>
              <a:buAutoNum type="arabicPeriod"/>
              <a:defRPr/>
            </a:pPr>
            <a:endParaRPr lang="en-CA" sz="1300" dirty="0" smtClean="0">
              <a:solidFill>
                <a:schemeClr val="tx1"/>
              </a:solidFill>
            </a:endParaRPr>
          </a:p>
          <a:p>
            <a:pPr marL="228600" indent="-228600" algn="l">
              <a:spcBef>
                <a:spcPts val="600"/>
              </a:spcBef>
              <a:spcAft>
                <a:spcPts val="0"/>
              </a:spcAft>
              <a:buFont typeface="+mj-lt"/>
              <a:buAutoNum type="arabicPeriod"/>
              <a:defRPr/>
            </a:pPr>
            <a:r>
              <a:rPr lang="en-CA" sz="1300" dirty="0" smtClean="0">
                <a:solidFill>
                  <a:schemeClr val="tx1"/>
                </a:solidFill>
              </a:rPr>
              <a:t>Three lots outside of Markham Centre ( the Milliken, Mount Joy and </a:t>
            </a:r>
            <a:r>
              <a:rPr lang="en-CA" sz="1300" dirty="0" err="1" smtClean="0">
                <a:solidFill>
                  <a:schemeClr val="tx1"/>
                </a:solidFill>
              </a:rPr>
              <a:t>Langstaff</a:t>
            </a:r>
            <a:r>
              <a:rPr lang="en-CA" sz="1300" dirty="0" smtClean="0">
                <a:solidFill>
                  <a:schemeClr val="tx1"/>
                </a:solidFill>
              </a:rPr>
              <a:t> GO Stations – 950 spaces) are also proposed to be used</a:t>
            </a:r>
          </a:p>
          <a:p>
            <a:pPr marL="228600" indent="-228600" algn="l">
              <a:spcBef>
                <a:spcPts val="600"/>
              </a:spcBef>
              <a:spcAft>
                <a:spcPts val="0"/>
              </a:spcAft>
              <a:buFont typeface="+mj-lt"/>
              <a:buAutoNum type="arabicPeriod"/>
              <a:defRPr/>
            </a:pPr>
            <a:endParaRPr lang="en-CA" sz="1300" dirty="0" smtClean="0">
              <a:solidFill>
                <a:schemeClr val="tx1"/>
              </a:solidFill>
            </a:endParaRPr>
          </a:p>
          <a:p>
            <a:pPr marL="228600" indent="-228600" algn="l">
              <a:spcBef>
                <a:spcPts val="600"/>
              </a:spcBef>
              <a:spcAft>
                <a:spcPts val="0"/>
              </a:spcAft>
              <a:buFont typeface="+mj-lt"/>
              <a:buAutoNum type="arabicPeriod"/>
              <a:defRPr/>
            </a:pPr>
            <a:r>
              <a:rPr lang="en-CA" sz="1300" dirty="0" smtClean="0">
                <a:solidFill>
                  <a:schemeClr val="tx1"/>
                </a:solidFill>
              </a:rPr>
              <a:t>In addition there is the potential to establish parking in a lot, south of Highway 407, which would relieve requirements within the Centre itself.</a:t>
            </a:r>
          </a:p>
          <a:p>
            <a:pPr marL="342900" indent="-342900" algn="l" eaLnBrk="1" fontAlgn="auto" hangingPunct="1">
              <a:spcBef>
                <a:spcPts val="600"/>
              </a:spcBef>
              <a:spcAft>
                <a:spcPts val="0"/>
              </a:spcAft>
              <a:defRPr/>
            </a:pPr>
            <a:endParaRPr lang="en-CA" sz="1200" dirty="0" smtClean="0">
              <a:solidFill>
                <a:schemeClr val="tx1"/>
              </a:solidFill>
            </a:endParaRPr>
          </a:p>
          <a:p>
            <a:pPr marL="342900" indent="-342900" algn="l" eaLnBrk="1" fontAlgn="auto" hangingPunct="1">
              <a:spcBef>
                <a:spcPts val="0"/>
              </a:spcBef>
              <a:spcAft>
                <a:spcPts val="0"/>
              </a:spcAft>
              <a:defRPr/>
            </a:pPr>
            <a:endParaRPr lang="en-CA" sz="1400" dirty="0" smtClean="0">
              <a:solidFill>
                <a:schemeClr val="tx1"/>
              </a:solidFill>
            </a:endParaRPr>
          </a:p>
          <a:p>
            <a:pPr marL="342900" indent="-342900" algn="l" eaLnBrk="1" fontAlgn="auto" hangingPunct="1">
              <a:spcBef>
                <a:spcPts val="0"/>
              </a:spcBef>
              <a:spcAft>
                <a:spcPts val="0"/>
              </a:spcAft>
              <a:defRPr/>
            </a:pPr>
            <a:endParaRPr lang="en-CA" sz="1400" dirty="0" smtClean="0">
              <a:solidFill>
                <a:schemeClr val="tx1"/>
              </a:solidFill>
            </a:endParaRPr>
          </a:p>
          <a:p>
            <a:pPr indent="-457200" algn="l" eaLnBrk="1" fontAlgn="auto" hangingPunct="1">
              <a:spcBef>
                <a:spcPts val="0"/>
              </a:spcBef>
              <a:spcAft>
                <a:spcPts val="0"/>
              </a:spcAft>
              <a:defRPr/>
            </a:pPr>
            <a:endParaRPr lang="en-CA" sz="1400" dirty="0" smtClean="0">
              <a:solidFill>
                <a:schemeClr val="tx1"/>
              </a:solidFill>
            </a:endParaRPr>
          </a:p>
          <a:p>
            <a:pPr indent="-457200" algn="l" eaLnBrk="1" fontAlgn="auto" hangingPunct="1">
              <a:spcBef>
                <a:spcPts val="0"/>
              </a:spcBef>
              <a:spcAft>
                <a:spcPts val="0"/>
              </a:spcAft>
              <a:defRPr/>
            </a:pPr>
            <a:endParaRPr lang="en-CA" sz="14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7672128B-1179-4175-AD5E-475EE6AC8042}" type="slidenum">
              <a:rPr lang="en-CA"/>
              <a:pPr>
                <a:defRPr/>
              </a:pPr>
              <a:t>11</a:t>
            </a:fld>
            <a:endParaRPr lang="en-CA" dirty="0"/>
          </a:p>
        </p:txBody>
      </p:sp>
      <p:sp>
        <p:nvSpPr>
          <p:cNvPr id="8" name="TextBox 7"/>
          <p:cNvSpPr txBox="1"/>
          <p:nvPr/>
        </p:nvSpPr>
        <p:spPr>
          <a:xfrm>
            <a:off x="3635375" y="908050"/>
            <a:ext cx="4824413" cy="3324225"/>
          </a:xfrm>
          <a:prstGeom prst="rect">
            <a:avLst/>
          </a:prstGeom>
          <a:noFill/>
          <a:ln w="57150">
            <a:solidFill>
              <a:schemeClr val="accent3"/>
            </a:solidFill>
          </a:ln>
        </p:spPr>
        <p:txBody>
          <a:bodyPr>
            <a:spAutoFit/>
          </a:bodyPr>
          <a:lstStyle/>
          <a:p>
            <a:pPr>
              <a:defRPr/>
            </a:pPr>
            <a:r>
              <a:rPr lang="en-CA" sz="1200" dirty="0">
                <a:latin typeface="+mn-lt"/>
              </a:rPr>
              <a:t>“</a:t>
            </a:r>
            <a:r>
              <a:rPr lang="en-CA" sz="1200" b="1" dirty="0" err="1">
                <a:latin typeface="+mn-lt"/>
              </a:rPr>
              <a:t>Genivar</a:t>
            </a:r>
            <a:r>
              <a:rPr lang="en-CA" sz="1200" b="1" dirty="0">
                <a:latin typeface="+mn-lt"/>
              </a:rPr>
              <a:t> – MSECC Transportation Overview, July 30, 2012”</a:t>
            </a:r>
          </a:p>
          <a:p>
            <a:pPr marL="228600" indent="-228600">
              <a:spcBef>
                <a:spcPts val="600"/>
              </a:spcBef>
              <a:buFont typeface="+mj-lt"/>
              <a:buAutoNum type="arabicPeriod"/>
              <a:defRPr/>
            </a:pPr>
            <a:r>
              <a:rPr lang="en-CA" sz="1200" dirty="0">
                <a:latin typeface="+mn-lt"/>
              </a:rPr>
              <a:t>Go Transit has agreed to work with the City to examine the potential for special event service</a:t>
            </a:r>
          </a:p>
          <a:p>
            <a:pPr marL="228600" indent="-228600">
              <a:spcBef>
                <a:spcPts val="600"/>
              </a:spcBef>
              <a:buFont typeface="+mj-lt"/>
              <a:buAutoNum type="arabicPeriod"/>
              <a:defRPr/>
            </a:pPr>
            <a:r>
              <a:rPr lang="en-CA" sz="1200" dirty="0">
                <a:latin typeface="+mn-lt"/>
              </a:rPr>
              <a:t>City and GO Transit in process of developing a MOU</a:t>
            </a:r>
          </a:p>
          <a:p>
            <a:pPr marL="228600" indent="-228600">
              <a:spcBef>
                <a:spcPts val="600"/>
              </a:spcBef>
              <a:buFont typeface="+mj-lt"/>
              <a:buAutoNum type="arabicPeriod"/>
              <a:defRPr/>
            </a:pPr>
            <a:r>
              <a:rPr lang="en-CA" sz="1200" dirty="0">
                <a:latin typeface="+mn-lt"/>
              </a:rPr>
              <a:t>The following are to be assessed:</a:t>
            </a:r>
          </a:p>
          <a:p>
            <a:pPr marL="742950" lvl="1" indent="-285750">
              <a:spcBef>
                <a:spcPts val="0"/>
              </a:spcBef>
              <a:buFont typeface="+mj-lt"/>
              <a:buAutoNum type="romanLcPeriod"/>
              <a:defRPr/>
            </a:pPr>
            <a:r>
              <a:rPr lang="en-CA" sz="1200" dirty="0">
                <a:latin typeface="+mn-lt"/>
              </a:rPr>
              <a:t>Feasibility of GO Train Service to and from Unionville Station</a:t>
            </a:r>
          </a:p>
          <a:p>
            <a:pPr marL="742950" lvl="1" indent="-285750">
              <a:spcBef>
                <a:spcPts val="0"/>
              </a:spcBef>
              <a:buFont typeface="+mj-lt"/>
              <a:buAutoNum type="romanLcPeriod"/>
              <a:defRPr/>
            </a:pPr>
            <a:r>
              <a:rPr lang="en-CA" sz="1200" dirty="0">
                <a:latin typeface="+mn-lt"/>
              </a:rPr>
              <a:t>Feasibility to utilize four GO Transit parking lots</a:t>
            </a:r>
          </a:p>
          <a:p>
            <a:pPr marL="742950" lvl="1" indent="-285750">
              <a:spcBef>
                <a:spcPts val="0"/>
              </a:spcBef>
              <a:buFont typeface="+mj-lt"/>
              <a:buAutoNum type="romanLcPeriod"/>
              <a:defRPr/>
            </a:pPr>
            <a:r>
              <a:rPr lang="en-CA" sz="1200" dirty="0">
                <a:latin typeface="+mn-lt"/>
              </a:rPr>
              <a:t>Most appropriate pedestrian connection to facility</a:t>
            </a:r>
          </a:p>
          <a:p>
            <a:pPr marL="742950" lvl="1" indent="-285750">
              <a:spcBef>
                <a:spcPts val="0"/>
              </a:spcBef>
              <a:buFont typeface="+mj-lt"/>
              <a:buAutoNum type="romanLcPeriod"/>
              <a:defRPr/>
            </a:pPr>
            <a:r>
              <a:rPr lang="en-CA" sz="1200" dirty="0">
                <a:latin typeface="+mn-lt"/>
              </a:rPr>
              <a:t>Cost of service and who pays</a:t>
            </a:r>
          </a:p>
          <a:p>
            <a:pPr marL="228600" indent="-228600">
              <a:spcBef>
                <a:spcPts val="600"/>
              </a:spcBef>
              <a:buFont typeface="+mj-lt"/>
              <a:buAutoNum type="arabicPeriod"/>
              <a:defRPr/>
            </a:pPr>
            <a:r>
              <a:rPr lang="en-CA" sz="1200" dirty="0">
                <a:latin typeface="+mn-lt"/>
              </a:rPr>
              <a:t>Agreed to Steering Committee / Working Group Approach</a:t>
            </a:r>
          </a:p>
          <a:p>
            <a:pPr marL="228600" indent="-228600">
              <a:spcBef>
                <a:spcPts val="600"/>
              </a:spcBef>
              <a:buFont typeface="+mj-lt"/>
              <a:buAutoNum type="arabicPeriod"/>
              <a:defRPr/>
            </a:pPr>
            <a:r>
              <a:rPr lang="en-CA" sz="1200" dirty="0">
                <a:latin typeface="+mn-lt"/>
              </a:rPr>
              <a:t>Addition of parking facility south of Highway 407 (within Hydro corridor)</a:t>
            </a:r>
          </a:p>
          <a:p>
            <a:pPr marL="685800" lvl="1" indent="-228600">
              <a:spcBef>
                <a:spcPts val="600"/>
              </a:spcBef>
              <a:buFont typeface="Arial" pitchFamily="34" charset="0"/>
              <a:buChar char="•"/>
              <a:defRPr/>
            </a:pPr>
            <a:r>
              <a:rPr lang="en-CA" sz="1200" dirty="0">
                <a:latin typeface="+mn-lt"/>
              </a:rPr>
              <a:t>Supplements Potential Shortfall in:</a:t>
            </a:r>
          </a:p>
          <a:p>
            <a:pPr marL="1200150" lvl="2" indent="-285750">
              <a:spcBef>
                <a:spcPts val="0"/>
              </a:spcBef>
              <a:buFont typeface="+mj-lt"/>
              <a:buAutoNum type="romanLcPeriod"/>
              <a:defRPr/>
            </a:pPr>
            <a:r>
              <a:rPr lang="en-CA" sz="1200" dirty="0">
                <a:latin typeface="+mn-lt"/>
              </a:rPr>
              <a:t>New north side parking </a:t>
            </a:r>
          </a:p>
          <a:p>
            <a:pPr marL="1200150" lvl="2" indent="-285750">
              <a:spcBef>
                <a:spcPts val="0"/>
              </a:spcBef>
              <a:buFont typeface="+mj-lt"/>
              <a:buAutoNum type="romanLcPeriod"/>
              <a:defRPr/>
            </a:pPr>
            <a:r>
              <a:rPr lang="en-CA" sz="1200" dirty="0">
                <a:latin typeface="+mn-lt"/>
              </a:rPr>
              <a:t>Shared parking facilities</a:t>
            </a:r>
          </a:p>
        </p:txBody>
      </p:sp>
      <p:sp>
        <p:nvSpPr>
          <p:cNvPr id="7" name="TextBox 6"/>
          <p:cNvSpPr txBox="1"/>
          <p:nvPr/>
        </p:nvSpPr>
        <p:spPr>
          <a:xfrm>
            <a:off x="323850" y="4365625"/>
            <a:ext cx="8208963" cy="1754188"/>
          </a:xfrm>
          <a:prstGeom prst="rect">
            <a:avLst/>
          </a:prstGeom>
          <a:noFill/>
          <a:ln w="38100">
            <a:solidFill>
              <a:schemeClr val="accent3"/>
            </a:solidFill>
          </a:ln>
        </p:spPr>
        <p:txBody>
          <a:bodyPr>
            <a:spAutoFit/>
          </a:bodyPr>
          <a:lstStyle/>
          <a:p>
            <a:pPr>
              <a:defRPr/>
            </a:pPr>
            <a:r>
              <a:rPr lang="en-CA" sz="1400" dirty="0">
                <a:latin typeface="+mn-lt"/>
              </a:rPr>
              <a:t>It is essential that the City confirm the following prior to a final Council vote on the proposal:</a:t>
            </a:r>
          </a:p>
          <a:p>
            <a:pPr marL="228600" indent="-228600" fontAlgn="auto">
              <a:spcBef>
                <a:spcPts val="0"/>
              </a:spcBef>
              <a:spcAft>
                <a:spcPts val="0"/>
              </a:spcAft>
              <a:defRPr/>
            </a:pPr>
            <a:endParaRPr lang="en-CA" sz="1400" dirty="0">
              <a:latin typeface="+mn-lt"/>
            </a:endParaRPr>
          </a:p>
          <a:p>
            <a:pPr marL="228600" indent="-228600" fontAlgn="auto">
              <a:lnSpc>
                <a:spcPct val="90000"/>
              </a:lnSpc>
              <a:spcBef>
                <a:spcPts val="0"/>
              </a:spcBef>
              <a:spcAft>
                <a:spcPts val="0"/>
              </a:spcAft>
              <a:buFont typeface="+mj-lt"/>
              <a:buAutoNum type="arabicPeriod"/>
              <a:defRPr/>
            </a:pPr>
            <a:r>
              <a:rPr lang="en-CA" sz="1400" dirty="0">
                <a:latin typeface="+mn-lt"/>
              </a:rPr>
              <a:t>Remington will initially provide above ground parking for 3,300 vehicles for all major events, and will contractually commit to an ongoing inventory of no fewer than these 3,300 spots during build out of the immediate area, and the conversion to underground parking</a:t>
            </a:r>
          </a:p>
          <a:p>
            <a:pPr marL="228600" indent="-228600">
              <a:spcBef>
                <a:spcPts val="600"/>
              </a:spcBef>
              <a:buFont typeface="+mj-lt"/>
              <a:buAutoNum type="arabicPeriod"/>
              <a:defRPr/>
            </a:pPr>
            <a:r>
              <a:rPr lang="en-CA" sz="1400" dirty="0">
                <a:latin typeface="+mn-lt"/>
              </a:rPr>
              <a:t>Firm opening day transportation and parking  plans are in place</a:t>
            </a:r>
          </a:p>
          <a:p>
            <a:pPr marL="228600" indent="-228600">
              <a:spcBef>
                <a:spcPts val="600"/>
              </a:spcBef>
              <a:buFont typeface="+mj-lt"/>
              <a:buAutoNum type="arabicPeriod"/>
              <a:defRPr/>
            </a:pPr>
            <a:r>
              <a:rPr lang="en-CA" sz="1400" dirty="0">
                <a:latin typeface="+mn-lt"/>
              </a:rPr>
              <a:t>The firm parking and transportation plans will be peer reviewed by an independent consultant</a:t>
            </a:r>
            <a:endParaRPr lang="en-CA" dirty="0">
              <a:latin typeface="+mn-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685800" y="333375"/>
            <a:ext cx="7772400" cy="503238"/>
          </a:xfrm>
        </p:spPr>
        <p:txBody>
          <a:bodyPr/>
          <a:lstStyle/>
          <a:p>
            <a:pPr eaLnBrk="1" hangingPunct="1"/>
            <a:r>
              <a:rPr lang="en-CA" sz="2400" smtClean="0">
                <a:solidFill>
                  <a:srgbClr val="FF0000"/>
                </a:solidFill>
              </a:rPr>
              <a:t>Key Issues</a:t>
            </a:r>
            <a:endParaRPr lang="en-CA" sz="1600" smtClean="0">
              <a:solidFill>
                <a:srgbClr val="FF0000"/>
              </a:solidFill>
            </a:endParaRPr>
          </a:p>
        </p:txBody>
      </p:sp>
      <p:sp>
        <p:nvSpPr>
          <p:cNvPr id="3" name="Subtitle 2"/>
          <p:cNvSpPr>
            <a:spLocks noGrp="1"/>
          </p:cNvSpPr>
          <p:nvPr>
            <p:ph type="subTitle" idx="1"/>
          </p:nvPr>
        </p:nvSpPr>
        <p:spPr>
          <a:xfrm>
            <a:off x="323850" y="981075"/>
            <a:ext cx="8135938" cy="5040313"/>
          </a:xfrm>
          <a:ln w="57150">
            <a:solidFill>
              <a:schemeClr val="accent3"/>
            </a:solidFill>
          </a:ln>
        </p:spPr>
        <p:txBody>
          <a:bodyPr rtlCol="0">
            <a:normAutofit/>
          </a:bodyPr>
          <a:lstStyle/>
          <a:p>
            <a:pPr marL="457200" indent="-457200" algn="l" eaLnBrk="1" fontAlgn="auto" hangingPunct="1">
              <a:spcBef>
                <a:spcPts val="0"/>
              </a:spcBef>
              <a:spcAft>
                <a:spcPts val="0"/>
              </a:spcAft>
              <a:defRPr/>
            </a:pPr>
            <a:r>
              <a:rPr lang="en-CA" sz="1800" b="1" dirty="0" smtClean="0">
                <a:solidFill>
                  <a:schemeClr val="tx1"/>
                </a:solidFill>
              </a:rPr>
              <a:t>Key Issues:</a:t>
            </a:r>
          </a:p>
          <a:p>
            <a:pPr marL="457200" indent="-457200" algn="l" eaLnBrk="1" fontAlgn="auto" hangingPunct="1">
              <a:spcBef>
                <a:spcPts val="0"/>
              </a:spcBef>
              <a:spcAft>
                <a:spcPts val="0"/>
              </a:spcAft>
              <a:defRPr/>
            </a:pPr>
            <a:endParaRPr lang="en-CA" sz="1800" b="1" dirty="0" smtClean="0">
              <a:solidFill>
                <a:schemeClr val="tx1"/>
              </a:solidFill>
            </a:endParaRP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Still lacking sufficient information for reasonable Council due diligence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If as expected the Development Contribution charge is the major source of cash infusion to pay the City’s debt, then Council needs to know how secure the funding source is – 5 , 10, and 15 years from now</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Parking  and street access are still moving targets, both in the short term and the longer term. Will the final solutions be determined and  peer reviewed  prior to Council being expected to vote?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Is Committed event based Go Train service a requirement prior to final Council vote on the project?</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What details of community access will be provided prior to a final Council vote?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What is the expected useful life of the arena, before it becomes obsolete?  Markham is purchasing a $325 million building for $162.5 million, but is it then leasing the building to GTA Sports at favourable rates for the remainder of it’s practical life?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The assumptions backing up the financial framework are 130 events a year with an average of 6,000 attendees.  Will the City be caught in a “catch 22” of either not having parking capability for peak attendance, or paying for parking capacity that is unused except for rare sold out events?</a:t>
            </a:r>
          </a:p>
          <a:p>
            <a:pPr marL="342900" indent="-342900" algn="l" eaLnBrk="1" fontAlgn="auto" hangingPunct="1">
              <a:spcBef>
                <a:spcPts val="1200"/>
              </a:spcBef>
              <a:spcAft>
                <a:spcPts val="0"/>
              </a:spcAft>
              <a:buFont typeface="+mj-lt"/>
              <a:buAutoNum type="arabicPeriod"/>
              <a:defRPr/>
            </a:pPr>
            <a:endParaRPr lang="en-CA" sz="1400" dirty="0" smtClean="0">
              <a:solidFill>
                <a:schemeClr val="tx1"/>
              </a:solidFill>
            </a:endParaRPr>
          </a:p>
          <a:p>
            <a:pPr marL="342900" indent="-342900" algn="l" eaLnBrk="1" fontAlgn="auto" hangingPunct="1">
              <a:spcBef>
                <a:spcPts val="600"/>
              </a:spcBef>
              <a:spcAft>
                <a:spcPts val="0"/>
              </a:spcAft>
              <a:defRPr/>
            </a:pPr>
            <a:endParaRPr lang="en-CA" sz="1400" dirty="0" smtClean="0">
              <a:solidFill>
                <a:schemeClr val="tx1"/>
              </a:solidFill>
            </a:endParaRPr>
          </a:p>
          <a:p>
            <a:pPr marL="342900" indent="-342900" algn="l" eaLnBrk="1" fontAlgn="auto" hangingPunct="1">
              <a:spcBef>
                <a:spcPts val="600"/>
              </a:spcBef>
              <a:spcAft>
                <a:spcPts val="0"/>
              </a:spcAft>
              <a:buFont typeface="+mj-lt"/>
              <a:buAutoNum type="arabicPeriod"/>
              <a:defRPr/>
            </a:pPr>
            <a:endParaRPr lang="en-CA" sz="1400" dirty="0" smtClean="0">
              <a:solidFill>
                <a:schemeClr val="tx1"/>
              </a:solidFill>
            </a:endParaRPr>
          </a:p>
          <a:p>
            <a:pPr marL="457200" indent="-457200" algn="l" eaLnBrk="1" fontAlgn="auto" hangingPunct="1">
              <a:spcBef>
                <a:spcPts val="0"/>
              </a:spcBef>
              <a:spcAft>
                <a:spcPts val="0"/>
              </a:spcAft>
              <a:buFont typeface="+mj-lt"/>
              <a:buAutoNum type="arabicPeriod"/>
              <a:defRPr/>
            </a:pPr>
            <a:endParaRPr lang="en-CA" sz="1400" dirty="0" smtClean="0">
              <a:solidFill>
                <a:schemeClr val="tx1"/>
              </a:solidFill>
            </a:endParaRPr>
          </a:p>
          <a:p>
            <a:pPr marL="457200" indent="-457200" algn="l" eaLnBrk="1" fontAlgn="auto" hangingPunct="1">
              <a:spcBef>
                <a:spcPts val="0"/>
              </a:spcBef>
              <a:spcAft>
                <a:spcPts val="0"/>
              </a:spcAft>
              <a:defRPr/>
            </a:pPr>
            <a:endParaRPr lang="en-CA" sz="1400" dirty="0" smtClean="0">
              <a:solidFill>
                <a:schemeClr val="tx1"/>
              </a:solidFill>
            </a:endParaRPr>
          </a:p>
          <a:p>
            <a:pPr indent="-457200" algn="l" eaLnBrk="1" fontAlgn="auto" hangingPunct="1">
              <a:spcBef>
                <a:spcPts val="0"/>
              </a:spcBef>
              <a:spcAft>
                <a:spcPts val="0"/>
              </a:spcAft>
              <a:defRPr/>
            </a:pPr>
            <a:endParaRPr lang="en-CA" sz="1400" dirty="0" smtClean="0">
              <a:solidFill>
                <a:schemeClr val="tx1"/>
              </a:solidFill>
            </a:endParaRPr>
          </a:p>
          <a:p>
            <a:pPr indent="-457200" algn="l" eaLnBrk="1" fontAlgn="auto" hangingPunct="1">
              <a:spcBef>
                <a:spcPts val="0"/>
              </a:spcBef>
              <a:spcAft>
                <a:spcPts val="0"/>
              </a:spcAft>
              <a:defRPr/>
            </a:pPr>
            <a:endParaRPr lang="en-CA" sz="14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BAB2B487-25E4-4346-8404-8C102B53F019}" type="slidenum">
              <a:rPr lang="en-CA"/>
              <a:pPr>
                <a:defRPr/>
              </a:pPr>
              <a:t>12</a:t>
            </a:fld>
            <a:endParaRPr lang="en-C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333375"/>
            <a:ext cx="7772400" cy="792163"/>
          </a:xfrm>
        </p:spPr>
        <p:txBody>
          <a:bodyPr/>
          <a:lstStyle/>
          <a:p>
            <a:pPr eaLnBrk="1" hangingPunct="1"/>
            <a:r>
              <a:rPr lang="en-CA" sz="2400" smtClean="0">
                <a:solidFill>
                  <a:srgbClr val="FF0000"/>
                </a:solidFill>
              </a:rPr>
              <a:t>Initial Building Phase</a:t>
            </a:r>
            <a:endParaRPr lang="en-CA" sz="1600" smtClean="0">
              <a:solidFill>
                <a:srgbClr val="FF0000"/>
              </a:solidFill>
            </a:endParaRPr>
          </a:p>
        </p:txBody>
      </p:sp>
      <p:sp>
        <p:nvSpPr>
          <p:cNvPr id="3" name="Subtitle 2"/>
          <p:cNvSpPr>
            <a:spLocks noGrp="1"/>
          </p:cNvSpPr>
          <p:nvPr>
            <p:ph type="subTitle" idx="1"/>
          </p:nvPr>
        </p:nvSpPr>
        <p:spPr>
          <a:xfrm>
            <a:off x="539750" y="1125538"/>
            <a:ext cx="3887788" cy="4535487"/>
          </a:xfrm>
          <a:ln w="57150">
            <a:solidFill>
              <a:schemeClr val="accent3"/>
            </a:solidFill>
          </a:ln>
        </p:spPr>
        <p:txBody>
          <a:bodyPr rtlCol="0">
            <a:normAutofit/>
          </a:bodyPr>
          <a:lstStyle/>
          <a:p>
            <a:pPr marL="457200" indent="-457200" algn="l" eaLnBrk="1" fontAlgn="auto" hangingPunct="1">
              <a:spcBef>
                <a:spcPts val="0"/>
              </a:spcBef>
              <a:spcAft>
                <a:spcPts val="0"/>
              </a:spcAft>
              <a:defRPr/>
            </a:pPr>
            <a:r>
              <a:rPr lang="en-CA" sz="1800" b="1" dirty="0" smtClean="0">
                <a:solidFill>
                  <a:schemeClr val="tx1"/>
                </a:solidFill>
              </a:rPr>
              <a:t>GTA Sports</a:t>
            </a:r>
          </a:p>
          <a:p>
            <a:pPr marL="457200" indent="-457200" algn="l" eaLnBrk="1" fontAlgn="auto" hangingPunct="1">
              <a:spcBef>
                <a:spcPts val="0"/>
              </a:spcBef>
              <a:spcAft>
                <a:spcPts val="0"/>
              </a:spcAft>
              <a:defRPr/>
            </a:pPr>
            <a:endParaRPr lang="en-CA" sz="1800" b="1" dirty="0" smtClean="0">
              <a:solidFill>
                <a:schemeClr val="tx1"/>
              </a:solidFill>
            </a:endParaRPr>
          </a:p>
          <a:p>
            <a:pPr indent="-457200" algn="l" eaLnBrk="1" fontAlgn="auto" hangingPunct="1">
              <a:spcBef>
                <a:spcPts val="0"/>
              </a:spcBef>
              <a:spcAft>
                <a:spcPts val="0"/>
              </a:spcAft>
              <a:defRPr/>
            </a:pPr>
            <a:r>
              <a:rPr lang="en-CA" sz="1400" dirty="0" smtClean="0">
                <a:solidFill>
                  <a:schemeClr val="tx1"/>
                </a:solidFill>
              </a:rPr>
              <a:t>Request that the City confirm or modify the following  steps related to GTA Sports:</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GTA Sports has engaged BBB Architects, and consulted with others leading architects and design firms  to design the building</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PCL, under contract to GTA Sports ,will build the arena  under a fixed price contract </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If PCL recommends change orders, GTA Sports can accept or reject</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PCL will provide construction financing to complete the arena</a:t>
            </a:r>
            <a:endParaRPr lang="en-CA" sz="1400" dirty="0"/>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46B2CF1F-6FCA-4DFC-9312-7F9CECB70041}" type="slidenum">
              <a:rPr lang="en-CA"/>
              <a:pPr>
                <a:defRPr/>
              </a:pPr>
              <a:t>2</a:t>
            </a:fld>
            <a:endParaRPr lang="en-CA" dirty="0"/>
          </a:p>
        </p:txBody>
      </p:sp>
      <p:sp>
        <p:nvSpPr>
          <p:cNvPr id="8" name="TextBox 7"/>
          <p:cNvSpPr txBox="1"/>
          <p:nvPr/>
        </p:nvSpPr>
        <p:spPr>
          <a:xfrm>
            <a:off x="4643438" y="1125538"/>
            <a:ext cx="4032250" cy="4522787"/>
          </a:xfrm>
          <a:prstGeom prst="rect">
            <a:avLst/>
          </a:prstGeom>
          <a:noFill/>
          <a:ln w="57150">
            <a:solidFill>
              <a:schemeClr val="accent3"/>
            </a:solidFill>
          </a:ln>
        </p:spPr>
        <p:txBody>
          <a:bodyPr>
            <a:spAutoFit/>
          </a:bodyPr>
          <a:lstStyle/>
          <a:p>
            <a:pPr>
              <a:defRPr/>
            </a:pPr>
            <a:r>
              <a:rPr lang="en-CA" b="1" dirty="0">
                <a:latin typeface="+mn-lt"/>
              </a:rPr>
              <a:t>City of Markham</a:t>
            </a:r>
          </a:p>
          <a:p>
            <a:pPr>
              <a:defRPr/>
            </a:pPr>
            <a:endParaRPr lang="en-CA" dirty="0">
              <a:latin typeface="+mn-lt"/>
            </a:endParaRPr>
          </a:p>
          <a:p>
            <a:pPr>
              <a:defRPr/>
            </a:pPr>
            <a:r>
              <a:rPr lang="en-CA" sz="1400" dirty="0">
                <a:latin typeface="+mn-lt"/>
              </a:rPr>
              <a:t>Request that </a:t>
            </a:r>
            <a:r>
              <a:rPr lang="en-CA" sz="1400" dirty="0">
                <a:latin typeface="+mn-lt"/>
              </a:rPr>
              <a:t>the City </a:t>
            </a:r>
            <a:r>
              <a:rPr lang="en-CA" sz="1400" dirty="0">
                <a:latin typeface="+mn-lt"/>
              </a:rPr>
              <a:t>confirm or modify the </a:t>
            </a:r>
            <a:r>
              <a:rPr lang="en-CA" sz="1400" dirty="0">
                <a:latin typeface="+mn-lt"/>
              </a:rPr>
              <a:t>following risk mitigation steps:</a:t>
            </a:r>
          </a:p>
          <a:p>
            <a:pPr>
              <a:defRPr/>
            </a:pPr>
            <a:endParaRPr lang="en-CA" sz="1400" dirty="0">
              <a:latin typeface="+mn-lt"/>
            </a:endParaRPr>
          </a:p>
          <a:p>
            <a:pPr marL="342900" indent="-342900">
              <a:buFont typeface="+mj-lt"/>
              <a:buAutoNum type="arabicPeriod"/>
              <a:defRPr/>
            </a:pPr>
            <a:r>
              <a:rPr lang="en-CA" sz="1400" dirty="0">
                <a:latin typeface="+mn-lt"/>
              </a:rPr>
              <a:t>City will  hire an independent consultant  to peer review architectural and design phases</a:t>
            </a:r>
          </a:p>
          <a:p>
            <a:pPr marL="342900" indent="-342900">
              <a:buFont typeface="+mj-lt"/>
              <a:buAutoNum type="arabicPeriod"/>
              <a:defRPr/>
            </a:pPr>
            <a:endParaRPr lang="en-CA" sz="1400" dirty="0">
              <a:latin typeface="+mn-lt"/>
            </a:endParaRPr>
          </a:p>
          <a:p>
            <a:pPr marL="342900" indent="-342900">
              <a:buFont typeface="+mj-lt"/>
              <a:buAutoNum type="arabicPeriod"/>
              <a:defRPr/>
            </a:pPr>
            <a:r>
              <a:rPr lang="en-CA" sz="1400" dirty="0">
                <a:latin typeface="+mn-lt"/>
              </a:rPr>
              <a:t>City will  hire an independent consultant  to peer review all aspects of construction phase</a:t>
            </a:r>
          </a:p>
          <a:p>
            <a:pPr marL="342900" indent="-342900">
              <a:buFont typeface="+mj-lt"/>
              <a:buAutoNum type="arabicPeriod"/>
              <a:defRPr/>
            </a:pPr>
            <a:endParaRPr lang="en-CA" sz="1400" dirty="0">
              <a:latin typeface="+mn-lt"/>
            </a:endParaRPr>
          </a:p>
          <a:p>
            <a:pPr marL="342900" indent="-342900">
              <a:buFont typeface="+mj-lt"/>
              <a:buAutoNum type="arabicPeriod"/>
              <a:defRPr/>
            </a:pPr>
            <a:r>
              <a:rPr lang="en-CA" sz="1400" dirty="0">
                <a:latin typeface="+mn-lt"/>
              </a:rPr>
              <a:t>City will only be obliged to pay for change order requests pre-authorized by  the City</a:t>
            </a:r>
          </a:p>
          <a:p>
            <a:pPr marL="342900" indent="-342900">
              <a:buFont typeface="+mj-lt"/>
              <a:buAutoNum type="arabicPeriod"/>
              <a:defRPr/>
            </a:pPr>
            <a:endParaRPr lang="en-CA" sz="1400" dirty="0">
              <a:latin typeface="+mn-lt"/>
            </a:endParaRPr>
          </a:p>
          <a:p>
            <a:pPr marL="342900" indent="-342900">
              <a:buFont typeface="+mj-lt"/>
              <a:buAutoNum type="arabicPeriod"/>
              <a:defRPr/>
            </a:pPr>
            <a:r>
              <a:rPr lang="en-CA" sz="1400" dirty="0">
                <a:latin typeface="+mn-lt"/>
              </a:rPr>
              <a:t>City  will audit construction financing to ensure best market terms</a:t>
            </a:r>
          </a:p>
          <a:p>
            <a:pPr marL="342900" indent="-342900">
              <a:buFont typeface="+mj-lt"/>
              <a:buAutoNum type="arabicPeriod"/>
              <a:defRPr/>
            </a:pPr>
            <a:endParaRPr lang="en-CA" sz="1400" dirty="0">
              <a:latin typeface="+mn-lt"/>
            </a:endParaRPr>
          </a:p>
          <a:p>
            <a:pPr marL="342900" indent="-342900">
              <a:buFont typeface="+mj-lt"/>
              <a:buAutoNum type="arabicPeriod"/>
              <a:defRPr/>
            </a:pPr>
            <a:r>
              <a:rPr lang="en-CA" sz="1400" dirty="0">
                <a:latin typeface="+mn-lt"/>
              </a:rPr>
              <a:t>City will be under no contractual obligation to purchase the building until all deficiencies are corrected</a:t>
            </a:r>
            <a:endParaRPr lang="en-CA" sz="1600" dirty="0">
              <a:latin typeface="+mn-l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333375"/>
            <a:ext cx="7772400" cy="792163"/>
          </a:xfrm>
        </p:spPr>
        <p:txBody>
          <a:bodyPr/>
          <a:lstStyle/>
          <a:p>
            <a:pPr eaLnBrk="1" hangingPunct="1"/>
            <a:r>
              <a:rPr lang="en-CA" sz="2400" smtClean="0">
                <a:solidFill>
                  <a:srgbClr val="FF0000"/>
                </a:solidFill>
              </a:rPr>
              <a:t>Building and Land Purchase</a:t>
            </a:r>
            <a:endParaRPr lang="en-CA" sz="1600" smtClean="0">
              <a:solidFill>
                <a:srgbClr val="FF0000"/>
              </a:solidFill>
            </a:endParaRPr>
          </a:p>
        </p:txBody>
      </p:sp>
      <p:sp>
        <p:nvSpPr>
          <p:cNvPr id="3" name="Subtitle 2"/>
          <p:cNvSpPr>
            <a:spLocks noGrp="1"/>
          </p:cNvSpPr>
          <p:nvPr>
            <p:ph type="subTitle" idx="1"/>
          </p:nvPr>
        </p:nvSpPr>
        <p:spPr>
          <a:xfrm>
            <a:off x="611188" y="1125538"/>
            <a:ext cx="3673475" cy="5040312"/>
          </a:xfrm>
          <a:ln w="57150">
            <a:solidFill>
              <a:schemeClr val="accent3"/>
            </a:solidFill>
          </a:ln>
        </p:spPr>
        <p:txBody>
          <a:bodyPr rtlCol="0">
            <a:normAutofit fontScale="92500"/>
          </a:bodyPr>
          <a:lstStyle/>
          <a:p>
            <a:pPr marL="457200" indent="-457200" algn="l" eaLnBrk="1" fontAlgn="auto" hangingPunct="1">
              <a:spcBef>
                <a:spcPts val="0"/>
              </a:spcBef>
              <a:spcAft>
                <a:spcPts val="0"/>
              </a:spcAft>
              <a:defRPr/>
            </a:pPr>
            <a:r>
              <a:rPr lang="en-CA" sz="1800" b="1" dirty="0" smtClean="0">
                <a:solidFill>
                  <a:schemeClr val="tx1"/>
                </a:solidFill>
              </a:rPr>
              <a:t>GTA Sports</a:t>
            </a:r>
          </a:p>
          <a:p>
            <a:pPr algn="l" eaLnBrk="1" fontAlgn="auto" hangingPunct="1">
              <a:spcBef>
                <a:spcPts val="1200"/>
              </a:spcBef>
              <a:spcAft>
                <a:spcPts val="0"/>
              </a:spcAft>
              <a:defRPr/>
            </a:pPr>
            <a:r>
              <a:rPr lang="en-CA" sz="1400" dirty="0" smtClean="0">
                <a:solidFill>
                  <a:schemeClr val="tx1"/>
                </a:solidFill>
              </a:rPr>
              <a:t>Request that the City confirm or modify the following steps in the building and land purchase.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Remington will assign the 6 acres of land to Markham to meet parkland dedication requirements</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This land transfer will be based on “acre for acre” requirements and not overvalue these 6 acres due to location</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GTA Sports or PCL will sell the building to Markham for no more than $325 million + construction financing  interest costs, or less if building cost is under estimate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GTA Sports, with Remington guarantees will contract to pay half of mortgage payments on mortgage due dates</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Remington guarantees will have market value in excess of total mortgage payment amounts and will include a letter of credit, liquid security and lands, buildings</a:t>
            </a:r>
          </a:p>
          <a:p>
            <a:pPr algn="l" eaLnBrk="1" fontAlgn="auto" hangingPunct="1">
              <a:spcBef>
                <a:spcPts val="1200"/>
              </a:spcBef>
              <a:spcAft>
                <a:spcPts val="0"/>
              </a:spcAft>
              <a:defRPr/>
            </a:pPr>
            <a:endParaRPr lang="en-CA" sz="18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9A692F5D-CDAC-4D68-8F14-8E11A855D4E0}" type="slidenum">
              <a:rPr lang="en-CA"/>
              <a:pPr>
                <a:defRPr/>
              </a:pPr>
              <a:t>3</a:t>
            </a:fld>
            <a:endParaRPr lang="en-CA" dirty="0"/>
          </a:p>
        </p:txBody>
      </p:sp>
      <p:sp>
        <p:nvSpPr>
          <p:cNvPr id="8" name="TextBox 7"/>
          <p:cNvSpPr txBox="1"/>
          <p:nvPr/>
        </p:nvSpPr>
        <p:spPr>
          <a:xfrm>
            <a:off x="4500563" y="1125538"/>
            <a:ext cx="4103687" cy="4800600"/>
          </a:xfrm>
          <a:prstGeom prst="rect">
            <a:avLst/>
          </a:prstGeom>
          <a:noFill/>
          <a:ln w="57150">
            <a:solidFill>
              <a:schemeClr val="accent3"/>
            </a:solidFill>
          </a:ln>
        </p:spPr>
        <p:txBody>
          <a:bodyPr>
            <a:spAutoFit/>
          </a:bodyPr>
          <a:lstStyle/>
          <a:p>
            <a:pPr>
              <a:defRPr/>
            </a:pPr>
            <a:r>
              <a:rPr lang="en-CA" b="1" dirty="0">
                <a:latin typeface="+mn-lt"/>
              </a:rPr>
              <a:t>City of Markham</a:t>
            </a:r>
          </a:p>
          <a:p>
            <a:pPr indent="-228600">
              <a:defRPr/>
            </a:pPr>
            <a:r>
              <a:rPr lang="en-CA" sz="1200" dirty="0">
                <a:latin typeface="+mn-lt"/>
              </a:rPr>
              <a:t>Request that the confirm or modify  </a:t>
            </a:r>
            <a:r>
              <a:rPr lang="en-CA" sz="1200" dirty="0">
                <a:latin typeface="+mn-lt"/>
              </a:rPr>
              <a:t>the following risk mitigation steps:</a:t>
            </a:r>
          </a:p>
          <a:p>
            <a:pPr marL="228600" indent="-228600">
              <a:buFont typeface="+mj-lt"/>
              <a:buAutoNum type="arabicPeriod"/>
              <a:defRPr/>
            </a:pPr>
            <a:endParaRPr lang="en-CA" sz="1200" dirty="0">
              <a:latin typeface="+mn-lt"/>
            </a:endParaRPr>
          </a:p>
          <a:p>
            <a:pPr marL="342900" indent="-342900">
              <a:buFont typeface="+mj-lt"/>
              <a:buAutoNum type="arabicPeriod"/>
              <a:defRPr/>
            </a:pPr>
            <a:r>
              <a:rPr lang="en-CA" sz="1200" dirty="0">
                <a:latin typeface="+mn-lt"/>
              </a:rPr>
              <a:t>An opinion from the City Solicitor will confirm that City is within its rights to sole source the transaction</a:t>
            </a:r>
          </a:p>
          <a:p>
            <a:pPr marL="342900" indent="-342900">
              <a:buFont typeface="+mj-lt"/>
              <a:buAutoNum type="arabicPeriod"/>
              <a:defRPr/>
            </a:pPr>
            <a:endParaRPr lang="en-CA" sz="1200" dirty="0">
              <a:latin typeface="+mn-lt"/>
            </a:endParaRPr>
          </a:p>
          <a:p>
            <a:pPr marL="342900" indent="-342900">
              <a:buFont typeface="+mj-lt"/>
              <a:buAutoNum type="arabicPeriod"/>
              <a:defRPr/>
            </a:pPr>
            <a:r>
              <a:rPr lang="en-CA" sz="1200" dirty="0">
                <a:latin typeface="+mn-lt"/>
              </a:rPr>
              <a:t>Markham will take out a mortgage loan for purchase amount (max of $325 million) at best available commercial rates, with a 20 year repayment period. (modelled at 4.6%, but less if taken out today)</a:t>
            </a:r>
          </a:p>
          <a:p>
            <a:pPr marL="342900" indent="-342900">
              <a:buFont typeface="+mj-lt"/>
              <a:buAutoNum type="arabicPeriod"/>
              <a:defRPr/>
            </a:pPr>
            <a:endParaRPr lang="en-CA" sz="1200" dirty="0">
              <a:latin typeface="+mn-lt"/>
            </a:endParaRPr>
          </a:p>
          <a:p>
            <a:pPr marL="342900" indent="-342900">
              <a:buFont typeface="+mj-lt"/>
              <a:buAutoNum type="arabicPeriod"/>
              <a:defRPr/>
            </a:pPr>
            <a:r>
              <a:rPr lang="en-CA" sz="1200" dirty="0">
                <a:latin typeface="+mn-lt"/>
              </a:rPr>
              <a:t>On mortgage payment due dates, Markham will receive half of funds from GTA Sports and pay the other half using receipts from specific revenue-see remaining slides</a:t>
            </a:r>
          </a:p>
          <a:p>
            <a:pPr marL="342900" indent="-342900">
              <a:buFont typeface="+mj-lt"/>
              <a:buAutoNum type="arabicPeriod"/>
              <a:defRPr/>
            </a:pPr>
            <a:endParaRPr lang="en-CA" sz="1200" dirty="0">
              <a:latin typeface="+mn-lt"/>
            </a:endParaRPr>
          </a:p>
          <a:p>
            <a:pPr marL="342900" indent="-342900">
              <a:buFont typeface="+mj-lt"/>
              <a:buAutoNum type="arabicPeriod"/>
              <a:defRPr/>
            </a:pPr>
            <a:r>
              <a:rPr lang="en-CA" sz="1200" dirty="0">
                <a:latin typeface="+mn-lt"/>
              </a:rPr>
              <a:t>An opinion from the City Solicitor  will confirm that the Remington collateral rights are secure</a:t>
            </a:r>
          </a:p>
          <a:p>
            <a:pPr marL="342900" indent="-342900">
              <a:buFont typeface="+mj-lt"/>
              <a:buAutoNum type="arabicPeriod"/>
              <a:defRPr/>
            </a:pPr>
            <a:endParaRPr lang="en-CA" sz="1200" dirty="0">
              <a:latin typeface="+mn-lt"/>
            </a:endParaRPr>
          </a:p>
          <a:p>
            <a:pPr marL="342900" indent="-342900">
              <a:buFont typeface="+mj-lt"/>
              <a:buAutoNum type="arabicPeriod"/>
              <a:defRPr/>
            </a:pPr>
            <a:r>
              <a:rPr lang="en-CA" sz="1200" dirty="0">
                <a:latin typeface="+mn-lt"/>
              </a:rPr>
              <a:t>An independent peer review will confirm the market valuations on all collateral security</a:t>
            </a:r>
          </a:p>
          <a:p>
            <a:pPr marL="342900" indent="-342900">
              <a:buFont typeface="+mj-lt"/>
              <a:buAutoNum type="arabicPeriod"/>
              <a:defRPr/>
            </a:pPr>
            <a:endParaRPr lang="en-CA" sz="1200" dirty="0">
              <a:latin typeface="+mn-lt"/>
            </a:endParaRPr>
          </a:p>
          <a:p>
            <a:pPr marL="342900" indent="-342900">
              <a:buFont typeface="+mj-lt"/>
              <a:buAutoNum type="arabicPeriod"/>
              <a:defRPr/>
            </a:pPr>
            <a:r>
              <a:rPr lang="en-CA" sz="1200" dirty="0">
                <a:latin typeface="+mn-lt"/>
              </a:rPr>
              <a:t>Any shortfalls in cash receipts will be paid from contingencies and only from general tax revenue as a last resort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685800" y="333375"/>
            <a:ext cx="7772400" cy="792163"/>
          </a:xfrm>
        </p:spPr>
        <p:txBody>
          <a:bodyPr/>
          <a:lstStyle/>
          <a:p>
            <a:pPr eaLnBrk="1" hangingPunct="1"/>
            <a:r>
              <a:rPr lang="en-CA" sz="2400" smtClean="0">
                <a:solidFill>
                  <a:srgbClr val="FF0000"/>
                </a:solidFill>
              </a:rPr>
              <a:t>Mortgage Loan Overview</a:t>
            </a:r>
            <a:endParaRPr lang="en-CA" sz="1600" smtClean="0">
              <a:solidFill>
                <a:srgbClr val="FF0000"/>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C36BF479-46B1-4236-B974-13C51F42D5A7}" type="slidenum">
              <a:rPr lang="en-CA"/>
              <a:pPr>
                <a:defRPr/>
              </a:pPr>
              <a:t>4</a:t>
            </a:fld>
            <a:endParaRPr lang="en-CA" dirty="0"/>
          </a:p>
        </p:txBody>
      </p:sp>
      <p:sp>
        <p:nvSpPr>
          <p:cNvPr id="10" name="TextBox 9"/>
          <p:cNvSpPr txBox="1"/>
          <p:nvPr/>
        </p:nvSpPr>
        <p:spPr>
          <a:xfrm>
            <a:off x="900113" y="1052513"/>
            <a:ext cx="7343775" cy="461962"/>
          </a:xfrm>
          <a:prstGeom prst="rect">
            <a:avLst/>
          </a:prstGeom>
          <a:noFill/>
        </p:spPr>
        <p:txBody>
          <a:bodyPr>
            <a:spAutoFit/>
          </a:bodyPr>
          <a:lstStyle/>
          <a:p>
            <a:pPr>
              <a:defRPr/>
            </a:pPr>
            <a:r>
              <a:rPr lang="en-CA" sz="1200" dirty="0">
                <a:latin typeface="+mn-lt"/>
              </a:rPr>
              <a:t>No new information released by City on the financial framework.  Little is known, but can draw certain conclusions, subject to confirmation by the </a:t>
            </a:r>
            <a:r>
              <a:rPr lang="en-CA" sz="1200" dirty="0">
                <a:latin typeface="+mn-lt"/>
              </a:rPr>
              <a:t>City Request that the City confirm or modify these steps</a:t>
            </a:r>
            <a:endParaRPr lang="en-CA" sz="1200" dirty="0">
              <a:latin typeface="+mn-lt"/>
            </a:endParaRPr>
          </a:p>
        </p:txBody>
      </p:sp>
      <p:sp>
        <p:nvSpPr>
          <p:cNvPr id="11" name="TextBox 10"/>
          <p:cNvSpPr txBox="1"/>
          <p:nvPr/>
        </p:nvSpPr>
        <p:spPr>
          <a:xfrm>
            <a:off x="3419475" y="1628775"/>
            <a:ext cx="2447925" cy="830263"/>
          </a:xfrm>
          <a:prstGeom prst="rect">
            <a:avLst/>
          </a:prstGeom>
          <a:noFill/>
          <a:ln w="38100">
            <a:solidFill>
              <a:schemeClr val="accent3"/>
            </a:solidFill>
          </a:ln>
        </p:spPr>
        <p:txBody>
          <a:bodyPr>
            <a:spAutoFit/>
          </a:bodyPr>
          <a:lstStyle/>
          <a:p>
            <a:pPr algn="ctr">
              <a:defRPr/>
            </a:pPr>
            <a:r>
              <a:rPr lang="en-CA" sz="1200" b="1" dirty="0"/>
              <a:t>City of Markham Mortgage</a:t>
            </a:r>
          </a:p>
          <a:p>
            <a:pPr algn="ctr">
              <a:defRPr/>
            </a:pPr>
            <a:r>
              <a:rPr lang="en-CA" sz="1200" dirty="0"/>
              <a:t>$325 million mortgage loan</a:t>
            </a:r>
          </a:p>
          <a:p>
            <a:pPr algn="ctr">
              <a:defRPr/>
            </a:pPr>
            <a:r>
              <a:rPr lang="en-CA" sz="1200" dirty="0"/>
              <a:t>(4.6% for 20 years)</a:t>
            </a:r>
          </a:p>
          <a:p>
            <a:pPr algn="ctr">
              <a:defRPr/>
            </a:pPr>
            <a:r>
              <a:rPr lang="en-CA" sz="1200" dirty="0"/>
              <a:t>$25 million annual payments</a:t>
            </a:r>
          </a:p>
        </p:txBody>
      </p:sp>
      <p:sp>
        <p:nvSpPr>
          <p:cNvPr id="12" name="TextBox 11"/>
          <p:cNvSpPr txBox="1"/>
          <p:nvPr/>
        </p:nvSpPr>
        <p:spPr>
          <a:xfrm>
            <a:off x="684213" y="3068638"/>
            <a:ext cx="2808287" cy="831850"/>
          </a:xfrm>
          <a:prstGeom prst="rect">
            <a:avLst/>
          </a:prstGeom>
          <a:noFill/>
          <a:ln w="38100">
            <a:solidFill>
              <a:schemeClr val="accent3"/>
            </a:solidFill>
          </a:ln>
        </p:spPr>
        <p:txBody>
          <a:bodyPr>
            <a:spAutoFit/>
          </a:bodyPr>
          <a:lstStyle/>
          <a:p>
            <a:pPr algn="ctr">
              <a:defRPr/>
            </a:pPr>
            <a:r>
              <a:rPr lang="en-CA" sz="1200" b="1" dirty="0"/>
              <a:t>GTA Sports</a:t>
            </a:r>
          </a:p>
          <a:p>
            <a:pPr>
              <a:defRPr/>
            </a:pPr>
            <a:r>
              <a:rPr lang="en-CA" sz="1200" dirty="0"/>
              <a:t>Pay half the mortgage payments</a:t>
            </a:r>
          </a:p>
          <a:p>
            <a:pPr>
              <a:defRPr/>
            </a:pPr>
            <a:r>
              <a:rPr lang="en-CA" sz="1200" dirty="0"/>
              <a:t>$162.5 million principal + interest</a:t>
            </a:r>
          </a:p>
          <a:p>
            <a:pPr>
              <a:defRPr/>
            </a:pPr>
            <a:r>
              <a:rPr lang="en-CA" sz="1200" dirty="0"/>
              <a:t>$12.5 million annually for 20 years</a:t>
            </a:r>
          </a:p>
        </p:txBody>
      </p:sp>
      <p:sp>
        <p:nvSpPr>
          <p:cNvPr id="13" name="TextBox 12"/>
          <p:cNvSpPr txBox="1"/>
          <p:nvPr/>
        </p:nvSpPr>
        <p:spPr>
          <a:xfrm>
            <a:off x="5148263" y="3068638"/>
            <a:ext cx="3600450" cy="831850"/>
          </a:xfrm>
          <a:prstGeom prst="rect">
            <a:avLst/>
          </a:prstGeom>
          <a:noFill/>
          <a:ln w="38100">
            <a:solidFill>
              <a:schemeClr val="accent3"/>
            </a:solidFill>
          </a:ln>
        </p:spPr>
        <p:txBody>
          <a:bodyPr>
            <a:spAutoFit/>
          </a:bodyPr>
          <a:lstStyle/>
          <a:p>
            <a:pPr algn="ctr">
              <a:defRPr/>
            </a:pPr>
            <a:r>
              <a:rPr lang="en-CA" sz="1200" b="1" dirty="0"/>
              <a:t>City of Markham</a:t>
            </a:r>
          </a:p>
          <a:p>
            <a:pPr algn="ctr">
              <a:defRPr/>
            </a:pPr>
            <a:r>
              <a:rPr lang="en-CA" sz="1200" dirty="0"/>
              <a:t>Repay Full $325 million + interest</a:t>
            </a:r>
          </a:p>
          <a:p>
            <a:pPr marL="228600" indent="-228600">
              <a:buFont typeface="+mj-lt"/>
              <a:buAutoNum type="arabicPeriod"/>
              <a:defRPr/>
            </a:pPr>
            <a:r>
              <a:rPr lang="en-CA" sz="1200" b="1" dirty="0"/>
              <a:t>GTA Sports $162.5 </a:t>
            </a:r>
            <a:r>
              <a:rPr lang="en-CA" sz="1200" dirty="0"/>
              <a:t>+ interest= $12.5 per year</a:t>
            </a:r>
          </a:p>
          <a:p>
            <a:pPr marL="228600" indent="-228600">
              <a:buFont typeface="+mj-lt"/>
              <a:buAutoNum type="arabicPeriod"/>
              <a:defRPr/>
            </a:pPr>
            <a:r>
              <a:rPr lang="en-CA" sz="1200" b="1" dirty="0"/>
              <a:t>City $162.5 </a:t>
            </a:r>
            <a:r>
              <a:rPr lang="en-CA" sz="1200" dirty="0"/>
              <a:t>+ interest =$12.5 per year</a:t>
            </a:r>
          </a:p>
        </p:txBody>
      </p:sp>
      <p:sp>
        <p:nvSpPr>
          <p:cNvPr id="14" name="TextBox 13"/>
          <p:cNvSpPr txBox="1"/>
          <p:nvPr/>
        </p:nvSpPr>
        <p:spPr>
          <a:xfrm>
            <a:off x="3851275" y="4652963"/>
            <a:ext cx="2449513" cy="1016000"/>
          </a:xfrm>
          <a:prstGeom prst="rect">
            <a:avLst/>
          </a:prstGeom>
          <a:noFill/>
          <a:ln w="38100">
            <a:solidFill>
              <a:schemeClr val="accent3"/>
            </a:solidFill>
          </a:ln>
        </p:spPr>
        <p:txBody>
          <a:bodyPr>
            <a:spAutoFit/>
          </a:bodyPr>
          <a:lstStyle/>
          <a:p>
            <a:pPr>
              <a:defRPr/>
            </a:pPr>
            <a:r>
              <a:rPr lang="en-CA" sz="1200" dirty="0"/>
              <a:t>$32.5 million of principal paid from in-place tax sources</a:t>
            </a:r>
          </a:p>
          <a:p>
            <a:pPr>
              <a:defRPr/>
            </a:pPr>
            <a:r>
              <a:rPr lang="en-CA" sz="1200" dirty="0"/>
              <a:t> </a:t>
            </a:r>
          </a:p>
          <a:p>
            <a:pPr marL="228600" indent="-228600">
              <a:buFont typeface="+mj-lt"/>
              <a:buAutoNum type="arabicPeriod"/>
              <a:defRPr/>
            </a:pPr>
            <a:r>
              <a:rPr lang="en-CA" sz="1200" dirty="0"/>
              <a:t>Section 37 contributions</a:t>
            </a:r>
          </a:p>
          <a:p>
            <a:pPr marL="228600" indent="-228600">
              <a:buFont typeface="+mj-lt"/>
              <a:buAutoNum type="arabicPeriod"/>
              <a:defRPr/>
            </a:pPr>
            <a:r>
              <a:rPr lang="en-CA" sz="1200" dirty="0"/>
              <a:t>Notional TIF Like Charge</a:t>
            </a:r>
          </a:p>
        </p:txBody>
      </p:sp>
      <p:sp>
        <p:nvSpPr>
          <p:cNvPr id="15" name="TextBox 14"/>
          <p:cNvSpPr txBox="1"/>
          <p:nvPr/>
        </p:nvSpPr>
        <p:spPr>
          <a:xfrm>
            <a:off x="6516688" y="4437063"/>
            <a:ext cx="2447925" cy="1570037"/>
          </a:xfrm>
          <a:prstGeom prst="rect">
            <a:avLst/>
          </a:prstGeom>
          <a:noFill/>
          <a:ln w="38100">
            <a:solidFill>
              <a:schemeClr val="accent3"/>
            </a:solidFill>
          </a:ln>
        </p:spPr>
        <p:txBody>
          <a:bodyPr>
            <a:spAutoFit/>
          </a:bodyPr>
          <a:lstStyle/>
          <a:p>
            <a:pPr>
              <a:defRPr/>
            </a:pPr>
            <a:r>
              <a:rPr lang="en-CA" sz="1200" dirty="0"/>
              <a:t>$130 million of principal paid from new revenue sources</a:t>
            </a:r>
          </a:p>
          <a:p>
            <a:pPr>
              <a:defRPr/>
            </a:pPr>
            <a:endParaRPr lang="en-CA" sz="1200" dirty="0"/>
          </a:p>
          <a:p>
            <a:pPr marL="228600" indent="-228600">
              <a:buFont typeface="+mj-lt"/>
              <a:buAutoNum type="arabicPeriod"/>
              <a:defRPr/>
            </a:pPr>
            <a:r>
              <a:rPr lang="en-CA" sz="1200" dirty="0"/>
              <a:t>Development Contributions</a:t>
            </a:r>
          </a:p>
          <a:p>
            <a:pPr marL="228600" indent="-228600">
              <a:buFont typeface="+mj-lt"/>
              <a:buAutoNum type="arabicPeriod"/>
              <a:defRPr/>
            </a:pPr>
            <a:r>
              <a:rPr lang="en-CA" sz="1200" dirty="0"/>
              <a:t>Parking Revenue Sharing</a:t>
            </a:r>
          </a:p>
          <a:p>
            <a:pPr marL="228600" indent="-228600">
              <a:buFont typeface="+mj-lt"/>
              <a:buAutoNum type="arabicPeriod"/>
              <a:defRPr/>
            </a:pPr>
            <a:r>
              <a:rPr lang="en-CA" sz="1200" dirty="0"/>
              <a:t>Ticket Surcharge</a:t>
            </a:r>
          </a:p>
          <a:p>
            <a:pPr marL="228600" indent="-228600">
              <a:buFont typeface="+mj-lt"/>
              <a:buAutoNum type="arabicPeriod"/>
              <a:defRPr/>
            </a:pPr>
            <a:r>
              <a:rPr lang="en-CA" sz="1200" dirty="0"/>
              <a:t>Annual Lease Payments</a:t>
            </a:r>
          </a:p>
          <a:p>
            <a:pPr>
              <a:buFont typeface="Arial" pitchFamily="34" charset="0"/>
              <a:buChar char="•"/>
              <a:defRPr/>
            </a:pPr>
            <a:endParaRPr lang="en-CA" sz="1200" dirty="0"/>
          </a:p>
        </p:txBody>
      </p:sp>
      <p:cxnSp>
        <p:nvCxnSpPr>
          <p:cNvPr id="17" name="Straight Arrow Connector 16"/>
          <p:cNvCxnSpPr/>
          <p:nvPr/>
        </p:nvCxnSpPr>
        <p:spPr>
          <a:xfrm>
            <a:off x="3851275" y="3429000"/>
            <a:ext cx="1225550"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684213" y="4437063"/>
            <a:ext cx="2808287" cy="1384300"/>
          </a:xfrm>
          <a:prstGeom prst="rect">
            <a:avLst/>
          </a:prstGeom>
          <a:noFill/>
          <a:ln w="38100">
            <a:solidFill>
              <a:schemeClr val="accent3"/>
            </a:solidFill>
          </a:ln>
        </p:spPr>
        <p:txBody>
          <a:bodyPr>
            <a:spAutoFit/>
          </a:bodyPr>
          <a:lstStyle/>
          <a:p>
            <a:pPr algn="ctr">
              <a:defRPr/>
            </a:pPr>
            <a:r>
              <a:rPr lang="en-CA" sz="1200" b="1" dirty="0"/>
              <a:t>Remington</a:t>
            </a:r>
          </a:p>
          <a:p>
            <a:pPr>
              <a:defRPr/>
            </a:pPr>
            <a:r>
              <a:rPr lang="en-CA" sz="1200" dirty="0"/>
              <a:t>Guarantee full obligation</a:t>
            </a:r>
          </a:p>
          <a:p>
            <a:pPr>
              <a:defRPr/>
            </a:pPr>
            <a:r>
              <a:rPr lang="en-CA" sz="1200" dirty="0"/>
              <a:t>Letters of Credit</a:t>
            </a:r>
          </a:p>
          <a:p>
            <a:pPr>
              <a:defRPr/>
            </a:pPr>
            <a:r>
              <a:rPr lang="en-CA" sz="1200" dirty="0"/>
              <a:t>Liquid Security</a:t>
            </a:r>
          </a:p>
          <a:p>
            <a:pPr>
              <a:defRPr/>
            </a:pPr>
            <a:r>
              <a:rPr lang="en-CA" sz="1200" dirty="0"/>
              <a:t>Security Interest in Land</a:t>
            </a:r>
          </a:p>
          <a:p>
            <a:pPr>
              <a:defRPr/>
            </a:pPr>
            <a:r>
              <a:rPr lang="en-CA" sz="1200" dirty="0"/>
              <a:t>Security Interest in Buildings</a:t>
            </a:r>
          </a:p>
          <a:p>
            <a:pPr>
              <a:defRPr/>
            </a:pPr>
            <a:r>
              <a:rPr lang="en-CA" sz="1200" dirty="0"/>
              <a:t>Other</a:t>
            </a:r>
          </a:p>
        </p:txBody>
      </p:sp>
      <p:cxnSp>
        <p:nvCxnSpPr>
          <p:cNvPr id="20" name="Straight Arrow Connector 19"/>
          <p:cNvCxnSpPr/>
          <p:nvPr/>
        </p:nvCxnSpPr>
        <p:spPr>
          <a:xfrm flipV="1">
            <a:off x="2627313" y="3716338"/>
            <a:ext cx="2449512" cy="649287"/>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5219700" y="4005263"/>
            <a:ext cx="1296988" cy="57626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0"/>
          </p:cNvCxnSpPr>
          <p:nvPr/>
        </p:nvCxnSpPr>
        <p:spPr>
          <a:xfrm flipH="1" flipV="1">
            <a:off x="6804025" y="4005263"/>
            <a:ext cx="936625" cy="431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5148263" y="2565400"/>
            <a:ext cx="1727200" cy="4318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8" idx="0"/>
            <a:endCxn id="12" idx="2"/>
          </p:cNvCxnSpPr>
          <p:nvPr/>
        </p:nvCxnSpPr>
        <p:spPr>
          <a:xfrm flipV="1">
            <a:off x="2089150" y="3900488"/>
            <a:ext cx="0" cy="536575"/>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685800" y="333375"/>
            <a:ext cx="7772400" cy="503238"/>
          </a:xfrm>
        </p:spPr>
        <p:txBody>
          <a:bodyPr/>
          <a:lstStyle/>
          <a:p>
            <a:pPr eaLnBrk="1" hangingPunct="1"/>
            <a:r>
              <a:rPr lang="en-CA" sz="2400" smtClean="0">
                <a:solidFill>
                  <a:srgbClr val="FF0000"/>
                </a:solidFill>
              </a:rPr>
              <a:t>GTA Sports Loan Repayment</a:t>
            </a:r>
            <a:endParaRPr lang="en-CA" sz="1600" smtClean="0">
              <a:solidFill>
                <a:srgbClr val="FF0000"/>
              </a:solidFill>
            </a:endParaRPr>
          </a:p>
        </p:txBody>
      </p:sp>
      <p:sp>
        <p:nvSpPr>
          <p:cNvPr id="3" name="Subtitle 2"/>
          <p:cNvSpPr>
            <a:spLocks noGrp="1"/>
          </p:cNvSpPr>
          <p:nvPr>
            <p:ph type="subTitle" idx="1"/>
          </p:nvPr>
        </p:nvSpPr>
        <p:spPr>
          <a:xfrm>
            <a:off x="611188" y="2133600"/>
            <a:ext cx="3455987" cy="3743325"/>
          </a:xfrm>
          <a:ln w="57150">
            <a:solidFill>
              <a:schemeClr val="accent3"/>
            </a:solidFill>
          </a:ln>
        </p:spPr>
        <p:txBody>
          <a:bodyPr rtlCol="0">
            <a:normAutofit/>
          </a:bodyPr>
          <a:lstStyle/>
          <a:p>
            <a:pPr marL="342900" indent="-342900" algn="l" eaLnBrk="1" fontAlgn="auto" hangingPunct="1">
              <a:spcBef>
                <a:spcPts val="600"/>
              </a:spcBef>
              <a:spcAft>
                <a:spcPts val="0"/>
              </a:spcAft>
              <a:buFont typeface="+mj-lt"/>
              <a:buAutoNum type="arabicPeriod"/>
              <a:defRPr/>
            </a:pPr>
            <a:endParaRPr lang="en-CA" sz="1200" dirty="0" smtClean="0">
              <a:solidFill>
                <a:schemeClr val="tx1"/>
              </a:solidFill>
            </a:endParaRPr>
          </a:p>
          <a:p>
            <a:pPr marL="342900" indent="-342900" algn="l" eaLnBrk="1" fontAlgn="auto" hangingPunct="1">
              <a:spcBef>
                <a:spcPts val="600"/>
              </a:spcBef>
              <a:spcAft>
                <a:spcPts val="0"/>
              </a:spcAft>
              <a:buFont typeface="+mj-lt"/>
              <a:buAutoNum type="arabicPeriod"/>
              <a:defRPr/>
            </a:pPr>
            <a:r>
              <a:rPr lang="en-CA" sz="1200" dirty="0" smtClean="0">
                <a:solidFill>
                  <a:schemeClr val="tx1"/>
                </a:solidFill>
              </a:rPr>
              <a:t>Repayment obligation of approx. $12.5 million per year, for 20 year total of $250 million</a:t>
            </a:r>
          </a:p>
          <a:p>
            <a:pPr marL="342900" indent="-342900" algn="l">
              <a:lnSpc>
                <a:spcPct val="90000"/>
              </a:lnSpc>
              <a:spcBef>
                <a:spcPts val="600"/>
              </a:spcBef>
              <a:buFont typeface="+mj-lt"/>
              <a:buAutoNum type="arabicPeriod"/>
              <a:defRPr/>
            </a:pPr>
            <a:r>
              <a:rPr lang="en-CA" sz="1200" dirty="0" smtClean="0">
                <a:solidFill>
                  <a:schemeClr val="tx1"/>
                </a:solidFill>
              </a:rPr>
              <a:t>Global Spectrum, an expert in major arena management has created a business plan for GTA Sports indicating that 130 annual  events and 780,000 spectators is viable  for the GTA Centre without an NHL team </a:t>
            </a:r>
          </a:p>
          <a:p>
            <a:pPr marL="342900" indent="-342900" algn="l">
              <a:lnSpc>
                <a:spcPct val="90000"/>
              </a:lnSpc>
              <a:spcBef>
                <a:spcPts val="600"/>
              </a:spcBef>
              <a:buFont typeface="+mj-lt"/>
              <a:buAutoNum type="arabicPeriod"/>
              <a:defRPr/>
            </a:pPr>
            <a:r>
              <a:rPr lang="en-CA" sz="1200" dirty="0" smtClean="0">
                <a:solidFill>
                  <a:schemeClr val="tx1"/>
                </a:solidFill>
              </a:rPr>
              <a:t>An independent consultant, Raymond James has reviewed this work and opined that it will generate sufficient cash flow to meet GTA Sports annual payment obligations to Markham</a:t>
            </a:r>
          </a:p>
          <a:p>
            <a:pPr marL="342900" indent="-342900" algn="l">
              <a:lnSpc>
                <a:spcPct val="90000"/>
              </a:lnSpc>
              <a:spcBef>
                <a:spcPts val="600"/>
              </a:spcBef>
              <a:buFont typeface="+mj-lt"/>
              <a:buAutoNum type="arabicPeriod"/>
              <a:defRPr/>
            </a:pPr>
            <a:r>
              <a:rPr lang="en-CA" sz="1200" dirty="0" smtClean="0">
                <a:solidFill>
                  <a:schemeClr val="tx1"/>
                </a:solidFill>
              </a:rPr>
              <a:t>Members of Council will complete due diligence on these reports prior to final vote</a:t>
            </a:r>
          </a:p>
          <a:p>
            <a:pPr marL="342900" indent="-342900" algn="l" eaLnBrk="1" fontAlgn="auto" hangingPunct="1">
              <a:spcBef>
                <a:spcPts val="1200"/>
              </a:spcBef>
              <a:spcAft>
                <a:spcPts val="0"/>
              </a:spcAft>
              <a:buFont typeface="+mj-lt"/>
              <a:buAutoNum type="arabicPeriod"/>
              <a:defRPr/>
            </a:pPr>
            <a:endParaRPr lang="en-CA" sz="1300" dirty="0" smtClean="0">
              <a:solidFill>
                <a:schemeClr val="tx1"/>
              </a:solidFill>
            </a:endParaRPr>
          </a:p>
          <a:p>
            <a:pPr marL="342900" indent="-342900" algn="l" eaLnBrk="1" fontAlgn="auto" hangingPunct="1">
              <a:spcBef>
                <a:spcPts val="1200"/>
              </a:spcBef>
              <a:spcAft>
                <a:spcPts val="0"/>
              </a:spcAft>
              <a:buFont typeface="+mj-lt"/>
              <a:buAutoNum type="arabicPeriod"/>
              <a:defRPr/>
            </a:pPr>
            <a:endParaRPr lang="en-CA" sz="13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B17942D5-ED02-4086-B99F-55D4710AD1C5}" type="slidenum">
              <a:rPr lang="en-CA"/>
              <a:pPr>
                <a:defRPr/>
              </a:pPr>
              <a:t>5</a:t>
            </a:fld>
            <a:endParaRPr lang="en-CA" dirty="0"/>
          </a:p>
        </p:txBody>
      </p:sp>
      <p:sp>
        <p:nvSpPr>
          <p:cNvPr id="5127" name="TextBox 6"/>
          <p:cNvSpPr txBox="1">
            <a:spLocks noChangeArrowheads="1"/>
          </p:cNvSpPr>
          <p:nvPr/>
        </p:nvSpPr>
        <p:spPr bwMode="auto">
          <a:xfrm>
            <a:off x="611188" y="908050"/>
            <a:ext cx="7561262" cy="1169988"/>
          </a:xfrm>
          <a:prstGeom prst="rect">
            <a:avLst/>
          </a:prstGeom>
          <a:noFill/>
          <a:ln w="9525">
            <a:noFill/>
            <a:miter lim="800000"/>
            <a:headEnd/>
            <a:tailEnd/>
          </a:ln>
        </p:spPr>
        <p:txBody>
          <a:bodyPr>
            <a:spAutoFit/>
          </a:bodyPr>
          <a:lstStyle/>
          <a:p>
            <a:pPr>
              <a:defRPr/>
            </a:pPr>
            <a:r>
              <a:rPr lang="en-CA" sz="1400" dirty="0">
                <a:latin typeface="+mn-lt"/>
              </a:rPr>
              <a:t>A key question surrounding the entire deal is the risk of GTA Sports meeting their obligation to repay their $162.5 million share of the mortgage loan with annual payments to the City of $12.5 </a:t>
            </a:r>
            <a:r>
              <a:rPr lang="en-CA" sz="1400" dirty="0">
                <a:latin typeface="+mn-lt"/>
              </a:rPr>
              <a:t>million</a:t>
            </a:r>
          </a:p>
          <a:p>
            <a:pPr>
              <a:defRPr/>
            </a:pPr>
            <a:endParaRPr lang="en-CA" sz="1400" dirty="0">
              <a:latin typeface="+mn-lt"/>
            </a:endParaRPr>
          </a:p>
          <a:p>
            <a:pPr>
              <a:defRPr/>
            </a:pPr>
            <a:r>
              <a:rPr lang="en-CA" sz="1400" dirty="0">
                <a:latin typeface="+mn-lt"/>
              </a:rPr>
              <a:t>Request that the City confirm or modify the following understanding of GTA Sports/ Remington obligations for mortgage loan repayments</a:t>
            </a:r>
            <a:endParaRPr lang="en-CA" sz="1400" dirty="0">
              <a:latin typeface="+mn-lt"/>
            </a:endParaRPr>
          </a:p>
        </p:txBody>
      </p:sp>
      <p:sp>
        <p:nvSpPr>
          <p:cNvPr id="6151" name="TextBox 11"/>
          <p:cNvSpPr txBox="1">
            <a:spLocks noChangeArrowheads="1"/>
          </p:cNvSpPr>
          <p:nvPr/>
        </p:nvSpPr>
        <p:spPr bwMode="auto">
          <a:xfrm>
            <a:off x="4859338" y="1844675"/>
            <a:ext cx="3600450" cy="369888"/>
          </a:xfrm>
          <a:prstGeom prst="rect">
            <a:avLst/>
          </a:prstGeom>
          <a:noFill/>
          <a:ln w="9525">
            <a:noFill/>
            <a:miter lim="800000"/>
            <a:headEnd/>
            <a:tailEnd/>
          </a:ln>
        </p:spPr>
        <p:txBody>
          <a:bodyPr>
            <a:spAutoFit/>
          </a:bodyPr>
          <a:lstStyle/>
          <a:p>
            <a:endParaRPr lang="en-CA"/>
          </a:p>
        </p:txBody>
      </p:sp>
      <p:sp>
        <p:nvSpPr>
          <p:cNvPr id="14" name="TextBox 13"/>
          <p:cNvSpPr txBox="1"/>
          <p:nvPr/>
        </p:nvSpPr>
        <p:spPr>
          <a:xfrm>
            <a:off x="4356100" y="2133600"/>
            <a:ext cx="3816350" cy="3662363"/>
          </a:xfrm>
          <a:prstGeom prst="rect">
            <a:avLst/>
          </a:prstGeom>
          <a:noFill/>
          <a:ln w="57150">
            <a:solidFill>
              <a:schemeClr val="accent3"/>
            </a:solidFill>
          </a:ln>
        </p:spPr>
        <p:txBody>
          <a:bodyPr>
            <a:spAutoFit/>
          </a:bodyPr>
          <a:lstStyle/>
          <a:p>
            <a:pPr marL="342900" indent="-342900" fontAlgn="auto">
              <a:spcBef>
                <a:spcPts val="1200"/>
              </a:spcBef>
              <a:spcAft>
                <a:spcPts val="0"/>
              </a:spcAft>
              <a:buFont typeface="+mj-lt"/>
              <a:buAutoNum type="arabicPeriod" startAt="5"/>
              <a:defRPr/>
            </a:pPr>
            <a:r>
              <a:rPr lang="en-CA" sz="1200" dirty="0">
                <a:latin typeface="+mn-lt"/>
              </a:rPr>
              <a:t>First source of scheduled payments from cash flows of GTA Sports, second from cash infusions into GTA Sports, and backup source from  liquidation of Remington collateral</a:t>
            </a:r>
          </a:p>
          <a:p>
            <a:pPr marL="342900" indent="-342900" fontAlgn="auto">
              <a:spcBef>
                <a:spcPts val="1200"/>
              </a:spcBef>
              <a:spcAft>
                <a:spcPts val="0"/>
              </a:spcAft>
              <a:buFont typeface="+mj-lt"/>
              <a:buAutoNum type="arabicPeriod" startAt="5"/>
              <a:defRPr/>
            </a:pPr>
            <a:r>
              <a:rPr lang="en-CA" sz="1200" dirty="0">
                <a:latin typeface="+mn-lt"/>
              </a:rPr>
              <a:t>Remington will have a powerful incentive to insert new cash into GTA Sports if necessary to avoid default and liquidation of security</a:t>
            </a:r>
          </a:p>
          <a:p>
            <a:pPr marL="342900" indent="-342900" fontAlgn="auto">
              <a:spcBef>
                <a:spcPts val="1200"/>
              </a:spcBef>
              <a:spcAft>
                <a:spcPts val="0"/>
              </a:spcAft>
              <a:buFont typeface="+mj-lt"/>
              <a:buAutoNum type="arabicPeriod" startAt="5"/>
              <a:defRPr/>
            </a:pPr>
            <a:r>
              <a:rPr lang="en-CA" sz="1200" dirty="0">
                <a:latin typeface="+mn-lt"/>
              </a:rPr>
              <a:t>The initial appraised value of pledged Remington  security  will be at least 110% of future loan payments</a:t>
            </a:r>
          </a:p>
          <a:p>
            <a:pPr marL="342900" indent="-342900" fontAlgn="auto">
              <a:spcBef>
                <a:spcPts val="1200"/>
              </a:spcBef>
              <a:spcAft>
                <a:spcPts val="0"/>
              </a:spcAft>
              <a:buFont typeface="+mj-lt"/>
              <a:buAutoNum type="arabicPeriod" startAt="5"/>
              <a:defRPr/>
            </a:pPr>
            <a:r>
              <a:rPr lang="en-CA" sz="1200" dirty="0">
                <a:latin typeface="+mn-lt"/>
              </a:rPr>
              <a:t>An Independent appraiser, hired by the City will confirm the market value of collateral</a:t>
            </a:r>
          </a:p>
          <a:p>
            <a:pPr marL="342900" indent="-342900" fontAlgn="auto">
              <a:spcBef>
                <a:spcPts val="1200"/>
              </a:spcBef>
              <a:spcAft>
                <a:spcPts val="0"/>
              </a:spcAft>
              <a:buFont typeface="+mj-lt"/>
              <a:buAutoNum type="arabicPeriod" startAt="5"/>
              <a:defRPr/>
            </a:pPr>
            <a:r>
              <a:rPr lang="en-CA" sz="1200" dirty="0">
                <a:latin typeface="+mn-lt"/>
              </a:rPr>
              <a:t>Collateral will be released as loan paid down, but at each reset remaining collateral will be independently appraised at no less than 110% of remaining loan  payments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685800" y="333375"/>
            <a:ext cx="7772400" cy="503238"/>
          </a:xfrm>
        </p:spPr>
        <p:txBody>
          <a:bodyPr/>
          <a:lstStyle/>
          <a:p>
            <a:pPr eaLnBrk="1" hangingPunct="1"/>
            <a:r>
              <a:rPr lang="en-CA" sz="2400" smtClean="0">
                <a:solidFill>
                  <a:srgbClr val="FF0000"/>
                </a:solidFill>
              </a:rPr>
              <a:t>TIF and Section 37 Contributions</a:t>
            </a:r>
            <a:endParaRPr lang="en-CA" sz="1600" smtClean="0">
              <a:solidFill>
                <a:srgbClr val="FF0000"/>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C7840273-7F5A-4E7A-9C29-D9F36F2261C0}" type="slidenum">
              <a:rPr lang="en-CA"/>
              <a:pPr>
                <a:defRPr/>
              </a:pPr>
              <a:t>6</a:t>
            </a:fld>
            <a:endParaRPr lang="en-CA" dirty="0"/>
          </a:p>
        </p:txBody>
      </p:sp>
      <p:sp>
        <p:nvSpPr>
          <p:cNvPr id="8" name="TextBox 7"/>
          <p:cNvSpPr txBox="1"/>
          <p:nvPr/>
        </p:nvSpPr>
        <p:spPr>
          <a:xfrm>
            <a:off x="4716463" y="1844675"/>
            <a:ext cx="3887787" cy="4462463"/>
          </a:xfrm>
          <a:prstGeom prst="rect">
            <a:avLst/>
          </a:prstGeom>
          <a:noFill/>
          <a:ln w="57150">
            <a:solidFill>
              <a:schemeClr val="accent3"/>
            </a:solidFill>
          </a:ln>
        </p:spPr>
        <p:txBody>
          <a:bodyPr>
            <a:spAutoFit/>
          </a:bodyPr>
          <a:lstStyle/>
          <a:p>
            <a:pPr>
              <a:defRPr/>
            </a:pPr>
            <a:r>
              <a:rPr lang="en-CA" sz="1200" b="1" dirty="0">
                <a:latin typeface="+mn-lt"/>
              </a:rPr>
              <a:t>TIF Life Charge</a:t>
            </a:r>
          </a:p>
          <a:p>
            <a:pPr>
              <a:spcBef>
                <a:spcPts val="600"/>
              </a:spcBef>
              <a:defRPr/>
            </a:pPr>
            <a:r>
              <a:rPr lang="en-CA" sz="1200" dirty="0">
                <a:latin typeface="+mn-lt"/>
              </a:rPr>
              <a:t>Request that the City confirm the following understanding of the “TIF like charge”</a:t>
            </a:r>
          </a:p>
          <a:p>
            <a:pPr marL="342900" indent="-342900">
              <a:spcBef>
                <a:spcPts val="600"/>
              </a:spcBef>
              <a:buFont typeface="+mj-lt"/>
              <a:buAutoNum type="arabicPeriod"/>
              <a:defRPr/>
            </a:pPr>
            <a:r>
              <a:rPr lang="en-CA" sz="1200" dirty="0">
                <a:latin typeface="+mn-lt"/>
              </a:rPr>
              <a:t>TIF is a notional allocation of current commercial tax rules and is not a new tax</a:t>
            </a:r>
          </a:p>
          <a:p>
            <a:pPr marL="342900" indent="-342900">
              <a:spcBef>
                <a:spcPts val="600"/>
              </a:spcBef>
              <a:buFont typeface="+mj-lt"/>
              <a:buAutoNum type="arabicPeriod"/>
              <a:defRPr/>
            </a:pPr>
            <a:r>
              <a:rPr lang="en-CA" sz="1200" dirty="0">
                <a:latin typeface="+mn-lt"/>
              </a:rPr>
              <a:t>It is based on assumption that new larger commercial development in Markham Centre will be a by-product of arena driven demand</a:t>
            </a:r>
          </a:p>
          <a:p>
            <a:pPr marL="342900" indent="-342900">
              <a:spcBef>
                <a:spcPts val="600"/>
              </a:spcBef>
              <a:buFont typeface="+mj-lt"/>
              <a:buAutoNum type="arabicPeriod"/>
              <a:defRPr/>
            </a:pPr>
            <a:r>
              <a:rPr lang="en-CA" sz="1200" dirty="0">
                <a:latin typeface="+mn-lt"/>
              </a:rPr>
              <a:t>Therefore the incremental portion of tax received will be allocated to arena debt</a:t>
            </a:r>
          </a:p>
          <a:p>
            <a:pPr marL="342900" indent="-342900">
              <a:spcBef>
                <a:spcPts val="600"/>
              </a:spcBef>
              <a:buFont typeface="+mj-lt"/>
              <a:buAutoNum type="arabicPeriod"/>
              <a:defRPr/>
            </a:pPr>
            <a:endParaRPr lang="en-CA" sz="1200" b="1" dirty="0">
              <a:latin typeface="+mn-lt"/>
            </a:endParaRPr>
          </a:p>
          <a:p>
            <a:pPr marL="342900" indent="-342900">
              <a:spcBef>
                <a:spcPts val="600"/>
              </a:spcBef>
              <a:buFont typeface="+mj-lt"/>
              <a:buAutoNum type="arabicPeriod"/>
              <a:defRPr/>
            </a:pPr>
            <a:endParaRPr lang="en-CA" b="1" dirty="0">
              <a:latin typeface="+mn-lt"/>
            </a:endParaRPr>
          </a:p>
          <a:p>
            <a:pPr>
              <a:defRPr/>
            </a:pPr>
            <a:endParaRPr lang="en-CA" b="1" dirty="0">
              <a:latin typeface="+mn-lt"/>
            </a:endParaRPr>
          </a:p>
          <a:p>
            <a:pPr>
              <a:defRPr/>
            </a:pPr>
            <a:endParaRPr lang="en-CA" b="1" dirty="0">
              <a:latin typeface="+mn-lt"/>
            </a:endParaRPr>
          </a:p>
          <a:p>
            <a:pPr>
              <a:defRPr/>
            </a:pPr>
            <a:endParaRPr lang="en-CA" b="1" dirty="0">
              <a:latin typeface="+mn-lt"/>
            </a:endParaRPr>
          </a:p>
          <a:p>
            <a:pPr>
              <a:defRPr/>
            </a:pPr>
            <a:endParaRPr lang="en-CA" b="1" dirty="0">
              <a:latin typeface="+mn-lt"/>
            </a:endParaRPr>
          </a:p>
          <a:p>
            <a:pPr>
              <a:defRPr/>
            </a:pPr>
            <a:endParaRPr lang="en-CA" b="1" dirty="0">
              <a:latin typeface="+mn-lt"/>
            </a:endParaRPr>
          </a:p>
          <a:p>
            <a:pPr>
              <a:defRPr/>
            </a:pPr>
            <a:endParaRPr lang="en-CA" sz="1400" dirty="0">
              <a:latin typeface="+mn-lt"/>
            </a:endParaRPr>
          </a:p>
        </p:txBody>
      </p:sp>
      <p:sp>
        <p:nvSpPr>
          <p:cNvPr id="7" name="Rectangle 6"/>
          <p:cNvSpPr/>
          <p:nvPr/>
        </p:nvSpPr>
        <p:spPr>
          <a:xfrm>
            <a:off x="5651500" y="4581525"/>
            <a:ext cx="1152525" cy="16573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9" name="Rectangle 8"/>
          <p:cNvSpPr/>
          <p:nvPr/>
        </p:nvSpPr>
        <p:spPr>
          <a:xfrm>
            <a:off x="5076825" y="4149725"/>
            <a:ext cx="1728788" cy="20891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7176" name="TextBox 9"/>
          <p:cNvSpPr txBox="1">
            <a:spLocks noChangeArrowheads="1"/>
          </p:cNvSpPr>
          <p:nvPr/>
        </p:nvSpPr>
        <p:spPr bwMode="auto">
          <a:xfrm rot="10800000" flipV="1">
            <a:off x="5148263" y="4221163"/>
            <a:ext cx="1295400" cy="400050"/>
          </a:xfrm>
          <a:prstGeom prst="rect">
            <a:avLst/>
          </a:prstGeom>
          <a:noFill/>
          <a:ln w="9525">
            <a:noFill/>
            <a:miter lim="800000"/>
            <a:headEnd/>
            <a:tailEnd/>
          </a:ln>
        </p:spPr>
        <p:txBody>
          <a:bodyPr>
            <a:spAutoFit/>
          </a:bodyPr>
          <a:lstStyle/>
          <a:p>
            <a:r>
              <a:rPr lang="en-CA" sz="1000"/>
              <a:t>Commercial tax of $xx + 50%</a:t>
            </a:r>
          </a:p>
        </p:txBody>
      </p:sp>
      <p:cxnSp>
        <p:nvCxnSpPr>
          <p:cNvPr id="13" name="Straight Arrow Connector 12"/>
          <p:cNvCxnSpPr/>
          <p:nvPr/>
        </p:nvCxnSpPr>
        <p:spPr>
          <a:xfrm flipH="1">
            <a:off x="6804025" y="4437063"/>
            <a:ext cx="647700" cy="0"/>
          </a:xfrm>
          <a:prstGeom prst="straightConnector1">
            <a:avLst/>
          </a:prstGeom>
          <a:ln w="76200">
            <a:headEnd w="lg" len="lg"/>
            <a:tailEnd type="arrow"/>
          </a:ln>
        </p:spPr>
        <p:style>
          <a:lnRef idx="1">
            <a:schemeClr val="accent1"/>
          </a:lnRef>
          <a:fillRef idx="0">
            <a:schemeClr val="accent1"/>
          </a:fillRef>
          <a:effectRef idx="0">
            <a:schemeClr val="accent1"/>
          </a:effectRef>
          <a:fontRef idx="minor">
            <a:schemeClr val="tx1"/>
          </a:fontRef>
        </p:style>
      </p:cxnSp>
      <p:sp>
        <p:nvSpPr>
          <p:cNvPr id="7178" name="TextBox 15"/>
          <p:cNvSpPr txBox="1">
            <a:spLocks noChangeArrowheads="1"/>
          </p:cNvSpPr>
          <p:nvPr/>
        </p:nvSpPr>
        <p:spPr bwMode="auto">
          <a:xfrm>
            <a:off x="7380288" y="4149725"/>
            <a:ext cx="1223962" cy="830263"/>
          </a:xfrm>
          <a:prstGeom prst="rect">
            <a:avLst/>
          </a:prstGeom>
          <a:noFill/>
          <a:ln w="9525">
            <a:noFill/>
            <a:miter lim="800000"/>
            <a:headEnd/>
            <a:tailEnd/>
          </a:ln>
        </p:spPr>
        <p:txBody>
          <a:bodyPr>
            <a:spAutoFit/>
          </a:bodyPr>
          <a:lstStyle/>
          <a:p>
            <a:r>
              <a:rPr lang="en-CA" sz="1200"/>
              <a:t>TIF is the extra 50% of commercial  tax</a:t>
            </a:r>
          </a:p>
        </p:txBody>
      </p:sp>
      <p:sp>
        <p:nvSpPr>
          <p:cNvPr id="7179" name="TextBox 9"/>
          <p:cNvSpPr txBox="1">
            <a:spLocks noChangeArrowheads="1"/>
          </p:cNvSpPr>
          <p:nvPr/>
        </p:nvSpPr>
        <p:spPr bwMode="auto">
          <a:xfrm>
            <a:off x="5724525" y="4941888"/>
            <a:ext cx="1144588" cy="400050"/>
          </a:xfrm>
          <a:prstGeom prst="rect">
            <a:avLst/>
          </a:prstGeom>
          <a:noFill/>
          <a:ln w="9525">
            <a:noFill/>
            <a:miter lim="800000"/>
            <a:headEnd/>
            <a:tailEnd/>
          </a:ln>
        </p:spPr>
        <p:txBody>
          <a:bodyPr>
            <a:spAutoFit/>
          </a:bodyPr>
          <a:lstStyle/>
          <a:p>
            <a:r>
              <a:rPr lang="en-CA" sz="1000"/>
              <a:t>Commercial tax of $xx</a:t>
            </a:r>
          </a:p>
        </p:txBody>
      </p:sp>
      <p:sp>
        <p:nvSpPr>
          <p:cNvPr id="14" name="TextBox 13"/>
          <p:cNvSpPr txBox="1"/>
          <p:nvPr/>
        </p:nvSpPr>
        <p:spPr>
          <a:xfrm>
            <a:off x="468313" y="1844675"/>
            <a:ext cx="3887787" cy="4386263"/>
          </a:xfrm>
          <a:prstGeom prst="rect">
            <a:avLst/>
          </a:prstGeom>
          <a:noFill/>
          <a:ln w="38100">
            <a:solidFill>
              <a:schemeClr val="accent3"/>
            </a:solidFill>
          </a:ln>
        </p:spPr>
        <p:txBody>
          <a:bodyPr>
            <a:spAutoFit/>
          </a:bodyPr>
          <a:lstStyle/>
          <a:p>
            <a:pPr>
              <a:defRPr/>
            </a:pPr>
            <a:r>
              <a:rPr lang="en-CA" sz="1200" b="1" dirty="0">
                <a:latin typeface="+mn-lt"/>
              </a:rPr>
              <a:t>Section 37</a:t>
            </a:r>
          </a:p>
          <a:p>
            <a:pPr>
              <a:defRPr/>
            </a:pPr>
            <a:endParaRPr lang="en-CA" sz="1200" b="1" dirty="0">
              <a:latin typeface="+mn-lt"/>
            </a:endParaRPr>
          </a:p>
          <a:p>
            <a:pPr>
              <a:defRPr/>
            </a:pPr>
            <a:r>
              <a:rPr lang="en-CA" sz="1200" dirty="0">
                <a:latin typeface="+mn-lt"/>
              </a:rPr>
              <a:t>Section 37 of the Planning Act allows Markham to grant an increase in height and / or density to a development in return for cash and other matters</a:t>
            </a:r>
          </a:p>
          <a:p>
            <a:pPr>
              <a:defRPr/>
            </a:pPr>
            <a:endParaRPr lang="en-CA" sz="1200" dirty="0">
              <a:latin typeface="+mn-lt"/>
            </a:endParaRPr>
          </a:p>
          <a:p>
            <a:pPr>
              <a:defRPr/>
            </a:pPr>
            <a:r>
              <a:rPr lang="en-CA" sz="1200" dirty="0">
                <a:latin typeface="+mn-lt"/>
              </a:rPr>
              <a:t>Long established source of revenue for Markham</a:t>
            </a:r>
          </a:p>
          <a:p>
            <a:pPr>
              <a:defRPr/>
            </a:pPr>
            <a:endParaRPr lang="en-CA" sz="1200" dirty="0">
              <a:latin typeface="+mn-lt"/>
            </a:endParaRPr>
          </a:p>
          <a:p>
            <a:pPr>
              <a:defRPr/>
            </a:pPr>
            <a:r>
              <a:rPr lang="en-CA" sz="1200" dirty="0">
                <a:latin typeface="+mn-lt"/>
              </a:rPr>
              <a:t>Request that the City confirm the following understanding of the Section 37 and TIF Contributions</a:t>
            </a:r>
          </a:p>
          <a:p>
            <a:pPr>
              <a:defRPr/>
            </a:pPr>
            <a:endParaRPr lang="en-CA" sz="1200" dirty="0">
              <a:latin typeface="+mn-lt"/>
            </a:endParaRPr>
          </a:p>
          <a:p>
            <a:pPr marL="228600" indent="-228600">
              <a:spcBef>
                <a:spcPts val="600"/>
              </a:spcBef>
              <a:buFont typeface="+mj-lt"/>
              <a:buAutoNum type="arabicPeriod"/>
              <a:defRPr/>
            </a:pPr>
            <a:r>
              <a:rPr lang="en-CA" sz="1200" dirty="0">
                <a:latin typeface="+mn-lt"/>
              </a:rPr>
              <a:t>Less than half of overall Section 37 Contributions will be directed to repaying this mortgage</a:t>
            </a:r>
          </a:p>
          <a:p>
            <a:pPr marL="228600" indent="-228600">
              <a:spcBef>
                <a:spcPts val="600"/>
              </a:spcBef>
              <a:buFont typeface="+mj-lt"/>
              <a:buAutoNum type="arabicPeriod"/>
              <a:defRPr/>
            </a:pPr>
            <a:r>
              <a:rPr lang="en-CA" sz="1200" dirty="0">
                <a:latin typeface="+mn-lt"/>
              </a:rPr>
              <a:t>This percentage will be higher in Markham Centre and lower outside of Markham Centre</a:t>
            </a:r>
          </a:p>
          <a:p>
            <a:pPr marL="228600" indent="-228600">
              <a:spcBef>
                <a:spcPts val="600"/>
              </a:spcBef>
              <a:buFont typeface="+mj-lt"/>
              <a:buAutoNum type="arabicPeriod"/>
              <a:defRPr/>
            </a:pPr>
            <a:r>
              <a:rPr lang="en-CA" sz="1200" dirty="0">
                <a:latin typeface="+mn-lt"/>
              </a:rPr>
              <a:t>Section 37 Contributions and the TIF like charge will cover  approximately 20% of the annual mortgage payments of $12.5 million = $2.5 million per year</a:t>
            </a:r>
          </a:p>
          <a:p>
            <a:pPr>
              <a:defRPr/>
            </a:pPr>
            <a:endParaRPr lang="en-CA" sz="1200" dirty="0">
              <a:latin typeface="+mn-lt"/>
            </a:endParaRPr>
          </a:p>
          <a:p>
            <a:pPr>
              <a:defRPr/>
            </a:pPr>
            <a:endParaRPr lang="en-CA" sz="1200" dirty="0">
              <a:latin typeface="+mn-lt"/>
            </a:endParaRPr>
          </a:p>
          <a:p>
            <a:pPr>
              <a:defRPr/>
            </a:pPr>
            <a:endParaRPr lang="en-CA" sz="1200" dirty="0"/>
          </a:p>
          <a:p>
            <a:pPr>
              <a:defRPr/>
            </a:pPr>
            <a:endParaRPr lang="en-CA" sz="1200" dirty="0"/>
          </a:p>
        </p:txBody>
      </p:sp>
      <p:sp>
        <p:nvSpPr>
          <p:cNvPr id="18" name="TextBox 17"/>
          <p:cNvSpPr txBox="1"/>
          <p:nvPr/>
        </p:nvSpPr>
        <p:spPr>
          <a:xfrm>
            <a:off x="755650" y="836613"/>
            <a:ext cx="7632700" cy="908050"/>
          </a:xfrm>
          <a:prstGeom prst="rect">
            <a:avLst/>
          </a:prstGeom>
          <a:noFill/>
        </p:spPr>
        <p:txBody>
          <a:bodyPr>
            <a:spAutoFit/>
          </a:bodyPr>
          <a:lstStyle/>
          <a:p>
            <a:pPr>
              <a:spcBef>
                <a:spcPts val="600"/>
              </a:spcBef>
              <a:defRPr/>
            </a:pPr>
            <a:r>
              <a:rPr lang="en-CA" sz="1200" dirty="0">
                <a:latin typeface="+mn-lt"/>
              </a:rPr>
              <a:t>The financial framework confirms  that $32.5 million of Markham’s $162.5 million of loan obligations will be paid back through Section 37 Contributions and a new “TIF Like Charge”</a:t>
            </a:r>
          </a:p>
          <a:p>
            <a:pPr>
              <a:spcBef>
                <a:spcPts val="600"/>
              </a:spcBef>
              <a:defRPr/>
            </a:pPr>
            <a:r>
              <a:rPr lang="en-CA" sz="1200" dirty="0">
                <a:latin typeface="+mn-lt"/>
              </a:rPr>
              <a:t>The City’s Development Contribution, Section 37 Contribution, and TIF Contribution numbers are based on the Ontario Places to Grow Act, which forecasts Markham growth from 308,000 people today to 420,000 in 2031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333375"/>
            <a:ext cx="7772400" cy="503238"/>
          </a:xfrm>
        </p:spPr>
        <p:txBody>
          <a:bodyPr/>
          <a:lstStyle/>
          <a:p>
            <a:pPr eaLnBrk="1" hangingPunct="1"/>
            <a:r>
              <a:rPr lang="en-CA" sz="2400" smtClean="0">
                <a:solidFill>
                  <a:srgbClr val="FF0000"/>
                </a:solidFill>
              </a:rPr>
              <a:t>Development Contribution</a:t>
            </a:r>
            <a:endParaRPr lang="en-CA" sz="1600" smtClean="0">
              <a:solidFill>
                <a:srgbClr val="FF0000"/>
              </a:solidFill>
            </a:endParaRPr>
          </a:p>
        </p:txBody>
      </p:sp>
      <p:sp>
        <p:nvSpPr>
          <p:cNvPr id="3" name="Subtitle 2"/>
          <p:cNvSpPr>
            <a:spLocks noGrp="1"/>
          </p:cNvSpPr>
          <p:nvPr>
            <p:ph type="subTitle" idx="1"/>
          </p:nvPr>
        </p:nvSpPr>
        <p:spPr>
          <a:xfrm>
            <a:off x="323850" y="981075"/>
            <a:ext cx="3887788" cy="5040313"/>
          </a:xfrm>
          <a:ln w="57150">
            <a:solidFill>
              <a:schemeClr val="accent3"/>
            </a:solidFill>
          </a:ln>
        </p:spPr>
        <p:txBody>
          <a:bodyPr rtlCol="0">
            <a:normAutofit/>
          </a:bodyPr>
          <a:lstStyle/>
          <a:p>
            <a:pPr marL="457200" indent="-457200" algn="l" eaLnBrk="1" fontAlgn="auto" hangingPunct="1">
              <a:spcBef>
                <a:spcPts val="0"/>
              </a:spcBef>
              <a:spcAft>
                <a:spcPts val="0"/>
              </a:spcAft>
              <a:defRPr/>
            </a:pPr>
            <a:r>
              <a:rPr lang="en-CA" sz="1800" b="1" dirty="0" smtClean="0">
                <a:solidFill>
                  <a:schemeClr val="tx1"/>
                </a:solidFill>
              </a:rPr>
              <a:t>Development Contribution</a:t>
            </a:r>
          </a:p>
          <a:p>
            <a:pPr marL="457200" indent="-457200" algn="l" eaLnBrk="1" fontAlgn="auto" hangingPunct="1">
              <a:spcBef>
                <a:spcPts val="0"/>
              </a:spcBef>
              <a:spcAft>
                <a:spcPts val="0"/>
              </a:spcAft>
              <a:defRPr/>
            </a:pPr>
            <a:endParaRPr lang="en-CA" sz="1800" b="1" dirty="0" smtClean="0">
              <a:solidFill>
                <a:schemeClr val="tx1"/>
              </a:solidFill>
            </a:endParaRPr>
          </a:p>
          <a:p>
            <a:pPr algn="l" eaLnBrk="1" fontAlgn="auto" hangingPunct="1">
              <a:spcBef>
                <a:spcPts val="600"/>
              </a:spcBef>
              <a:spcAft>
                <a:spcPts val="0"/>
              </a:spcAft>
              <a:defRPr/>
            </a:pPr>
            <a:r>
              <a:rPr lang="en-CA" sz="1200" dirty="0" smtClean="0">
                <a:solidFill>
                  <a:schemeClr val="tx1"/>
                </a:solidFill>
              </a:rPr>
              <a:t>Request that the City confirm the reasonableness of the  following guess of Development Contributions:</a:t>
            </a:r>
          </a:p>
          <a:p>
            <a:pPr marL="342900" indent="-342900" algn="l" eaLnBrk="1" fontAlgn="auto" hangingPunct="1">
              <a:spcBef>
                <a:spcPts val="600"/>
              </a:spcBef>
              <a:spcAft>
                <a:spcPts val="0"/>
              </a:spcAft>
              <a:buFont typeface="+mj-lt"/>
              <a:buAutoNum type="arabicPeriod"/>
              <a:defRPr/>
            </a:pPr>
            <a:r>
              <a:rPr lang="en-CA" sz="1200" dirty="0" smtClean="0">
                <a:solidFill>
                  <a:schemeClr val="tx1"/>
                </a:solidFill>
              </a:rPr>
              <a:t>Population Growth from 308,000 to 420,00. Therefore approx.  30,000 new homes over 20 years.  Average of 1,500 new homes per year</a:t>
            </a:r>
          </a:p>
          <a:p>
            <a:pPr marL="342900" indent="-342900" algn="l" eaLnBrk="1" fontAlgn="auto" hangingPunct="1">
              <a:spcBef>
                <a:spcPts val="600"/>
              </a:spcBef>
              <a:spcAft>
                <a:spcPts val="0"/>
              </a:spcAft>
              <a:buFont typeface="+mj-lt"/>
              <a:buAutoNum type="arabicPeriod"/>
              <a:defRPr/>
            </a:pPr>
            <a:r>
              <a:rPr lang="en-CA" sz="1200" dirty="0" smtClean="0">
                <a:solidFill>
                  <a:schemeClr val="tx1"/>
                </a:solidFill>
              </a:rPr>
              <a:t>Growth will be skewed towards the first half of the 20 year period</a:t>
            </a:r>
          </a:p>
          <a:p>
            <a:pPr marL="342900" indent="-342900" algn="l" eaLnBrk="1" fontAlgn="auto" hangingPunct="1">
              <a:spcBef>
                <a:spcPts val="600"/>
              </a:spcBef>
              <a:spcAft>
                <a:spcPts val="0"/>
              </a:spcAft>
              <a:buFont typeface="+mj-lt"/>
              <a:buAutoNum type="arabicPeriod"/>
              <a:defRPr/>
            </a:pPr>
            <a:r>
              <a:rPr lang="en-CA" sz="1200" dirty="0" smtClean="0">
                <a:solidFill>
                  <a:schemeClr val="tx1"/>
                </a:solidFill>
              </a:rPr>
              <a:t>1,750 new unit starts a year for first 5 years and average charge of $4,000 = $7 million per year</a:t>
            </a:r>
          </a:p>
          <a:p>
            <a:pPr marL="342900" indent="-342900" algn="l" eaLnBrk="1" fontAlgn="auto" hangingPunct="1">
              <a:spcBef>
                <a:spcPts val="600"/>
              </a:spcBef>
              <a:spcAft>
                <a:spcPts val="0"/>
              </a:spcAft>
              <a:buFont typeface="+mj-lt"/>
              <a:buAutoNum type="arabicPeriod"/>
              <a:defRPr/>
            </a:pPr>
            <a:r>
              <a:rPr lang="en-CA" sz="1200" dirty="0" smtClean="0">
                <a:solidFill>
                  <a:schemeClr val="tx1"/>
                </a:solidFill>
              </a:rPr>
              <a:t>1,525 new starts after that, with average charge moving to $4,600 due to annual indexation = $7 million per year</a:t>
            </a:r>
          </a:p>
          <a:p>
            <a:pPr marL="342900" indent="-342900" algn="l" eaLnBrk="1" fontAlgn="auto" hangingPunct="1">
              <a:spcBef>
                <a:spcPts val="600"/>
              </a:spcBef>
              <a:spcAft>
                <a:spcPts val="0"/>
              </a:spcAft>
              <a:buFont typeface="+mj-lt"/>
              <a:buAutoNum type="arabicPeriod"/>
              <a:defRPr/>
            </a:pPr>
            <a:r>
              <a:rPr lang="en-CA" sz="1200" dirty="0" smtClean="0">
                <a:solidFill>
                  <a:schemeClr val="tx1"/>
                </a:solidFill>
              </a:rPr>
              <a:t>Development Contributions therefore  may represent approximately 55% of Markham’s annual share of mortgage payments</a:t>
            </a:r>
          </a:p>
          <a:p>
            <a:pPr marL="342900" indent="-342900" algn="l" eaLnBrk="1" fontAlgn="auto" hangingPunct="1">
              <a:spcBef>
                <a:spcPts val="600"/>
              </a:spcBef>
              <a:spcAft>
                <a:spcPts val="0"/>
              </a:spcAft>
              <a:buFont typeface="+mj-lt"/>
              <a:buAutoNum type="arabicPeriod"/>
              <a:defRPr/>
            </a:pPr>
            <a:endParaRPr lang="en-CA" sz="1200" dirty="0" smtClean="0">
              <a:solidFill>
                <a:schemeClr val="tx1"/>
              </a:solidFill>
            </a:endParaRPr>
          </a:p>
          <a:p>
            <a:pPr marL="342900" indent="-342900" algn="l" eaLnBrk="1" fontAlgn="auto" hangingPunct="1">
              <a:spcBef>
                <a:spcPts val="600"/>
              </a:spcBef>
              <a:spcAft>
                <a:spcPts val="0"/>
              </a:spcAft>
              <a:defRPr/>
            </a:pPr>
            <a:endParaRPr lang="en-CA" sz="1200" dirty="0" smtClean="0">
              <a:solidFill>
                <a:schemeClr val="tx1"/>
              </a:solidFill>
            </a:endParaRPr>
          </a:p>
          <a:p>
            <a:pPr marL="342900" indent="-342900" algn="l" eaLnBrk="1" fontAlgn="auto" hangingPunct="1">
              <a:spcBef>
                <a:spcPts val="0"/>
              </a:spcBef>
              <a:spcAft>
                <a:spcPts val="0"/>
              </a:spcAft>
              <a:defRPr/>
            </a:pPr>
            <a:endParaRPr lang="en-CA" sz="1400" dirty="0" smtClean="0">
              <a:solidFill>
                <a:schemeClr val="tx1"/>
              </a:solidFill>
            </a:endParaRPr>
          </a:p>
          <a:p>
            <a:pPr marL="342900" indent="-342900" algn="l" eaLnBrk="1" fontAlgn="auto" hangingPunct="1">
              <a:spcBef>
                <a:spcPts val="0"/>
              </a:spcBef>
              <a:spcAft>
                <a:spcPts val="0"/>
              </a:spcAft>
              <a:defRPr/>
            </a:pPr>
            <a:endParaRPr lang="en-CA" sz="14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606299F8-3A3A-494A-9A0A-711680C2CC99}" type="slidenum">
              <a:rPr lang="en-CA"/>
              <a:pPr>
                <a:defRPr/>
              </a:pPr>
              <a:t>7</a:t>
            </a:fld>
            <a:endParaRPr lang="en-CA" dirty="0"/>
          </a:p>
        </p:txBody>
      </p:sp>
      <p:graphicFrame>
        <p:nvGraphicFramePr>
          <p:cNvPr id="16" name="Table 15"/>
          <p:cNvGraphicFramePr>
            <a:graphicFrameLocks noGrp="1"/>
          </p:cNvGraphicFramePr>
          <p:nvPr/>
        </p:nvGraphicFramePr>
        <p:xfrm>
          <a:off x="4572000" y="1196975"/>
          <a:ext cx="3671888" cy="1731963"/>
        </p:xfrm>
        <a:graphic>
          <a:graphicData uri="http://schemas.openxmlformats.org/drawingml/2006/table">
            <a:tbl>
              <a:tblPr firstRow="1" bandRow="1">
                <a:tableStyleId>{5C22544A-7EE6-4342-B048-85BDC9FD1C3A}</a:tableStyleId>
              </a:tblPr>
              <a:tblGrid>
                <a:gridCol w="1224136"/>
                <a:gridCol w="1224136"/>
                <a:gridCol w="1224136"/>
              </a:tblGrid>
              <a:tr h="725505">
                <a:tc>
                  <a:txBody>
                    <a:bodyPr/>
                    <a:lstStyle/>
                    <a:p>
                      <a:r>
                        <a:rPr lang="en-CA" sz="1200" dirty="0" smtClean="0"/>
                        <a:t>Per Unit </a:t>
                      </a:r>
                      <a:endParaRPr lang="en-CA" sz="1200" dirty="0"/>
                    </a:p>
                  </a:txBody>
                  <a:tcPr/>
                </a:tc>
                <a:tc>
                  <a:txBody>
                    <a:bodyPr/>
                    <a:lstStyle/>
                    <a:p>
                      <a:r>
                        <a:rPr lang="en-CA" sz="1200" dirty="0" smtClean="0"/>
                        <a:t>Outside</a:t>
                      </a:r>
                      <a:r>
                        <a:rPr lang="en-CA" sz="1200" baseline="0" dirty="0" smtClean="0"/>
                        <a:t> Markham Centre</a:t>
                      </a:r>
                      <a:endParaRPr lang="en-CA" sz="1200" dirty="0"/>
                    </a:p>
                  </a:txBody>
                  <a:tcPr/>
                </a:tc>
                <a:tc>
                  <a:txBody>
                    <a:bodyPr/>
                    <a:lstStyle/>
                    <a:p>
                      <a:r>
                        <a:rPr lang="en-CA" sz="1200" dirty="0" smtClean="0"/>
                        <a:t>Inside Markham Centre</a:t>
                      </a:r>
                      <a:endParaRPr lang="en-CA" sz="1200" dirty="0"/>
                    </a:p>
                  </a:txBody>
                  <a:tcPr/>
                </a:tc>
              </a:tr>
              <a:tr h="423036">
                <a:tc>
                  <a:txBody>
                    <a:bodyPr/>
                    <a:lstStyle/>
                    <a:p>
                      <a:r>
                        <a:rPr lang="en-CA" sz="1200" dirty="0" smtClean="0"/>
                        <a:t>Singes and Semis</a:t>
                      </a:r>
                    </a:p>
                  </a:txBody>
                  <a:tcPr/>
                </a:tc>
                <a:tc>
                  <a:txBody>
                    <a:bodyPr/>
                    <a:lstStyle/>
                    <a:p>
                      <a:pPr algn="ctr"/>
                      <a:r>
                        <a:rPr lang="en-CA" sz="1200" dirty="0" smtClean="0"/>
                        <a:t>$5,000 </a:t>
                      </a:r>
                      <a:endParaRPr lang="en-CA" sz="1200" dirty="0"/>
                    </a:p>
                  </a:txBody>
                  <a:tcPr/>
                </a:tc>
                <a:tc>
                  <a:txBody>
                    <a:bodyPr/>
                    <a:lstStyle/>
                    <a:p>
                      <a:pPr algn="ctr"/>
                      <a:r>
                        <a:rPr lang="en-CA" sz="1200" dirty="0" smtClean="0"/>
                        <a:t>NA</a:t>
                      </a:r>
                      <a:endParaRPr lang="en-CA" sz="1200" dirty="0"/>
                    </a:p>
                  </a:txBody>
                  <a:tcPr/>
                </a:tc>
              </a:tr>
              <a:tr h="253822">
                <a:tc>
                  <a:txBody>
                    <a:bodyPr/>
                    <a:lstStyle/>
                    <a:p>
                      <a:r>
                        <a:rPr lang="en-CA" sz="1200" dirty="0" smtClean="0"/>
                        <a:t>Townhouses</a:t>
                      </a:r>
                      <a:endParaRPr lang="en-CA" sz="1200" dirty="0"/>
                    </a:p>
                  </a:txBody>
                  <a:tcPr/>
                </a:tc>
                <a:tc>
                  <a:txBody>
                    <a:bodyPr/>
                    <a:lstStyle/>
                    <a:p>
                      <a:pPr algn="ctr"/>
                      <a:r>
                        <a:rPr lang="en-CA" sz="1200" dirty="0" smtClean="0"/>
                        <a:t>$4,000 </a:t>
                      </a:r>
                      <a:endParaRPr lang="en-CA" sz="1200" dirty="0"/>
                    </a:p>
                  </a:txBody>
                  <a:tcPr/>
                </a:tc>
                <a:tc>
                  <a:txBody>
                    <a:bodyPr/>
                    <a:lstStyle/>
                    <a:p>
                      <a:pPr algn="ctr"/>
                      <a:r>
                        <a:rPr lang="en-CA" sz="1200" dirty="0" smtClean="0"/>
                        <a:t>$4,500</a:t>
                      </a:r>
                      <a:endParaRPr lang="en-CA" sz="1200" dirty="0"/>
                    </a:p>
                  </a:txBody>
                  <a:tcPr/>
                </a:tc>
              </a:tr>
              <a:tr h="253822">
                <a:tc>
                  <a:txBody>
                    <a:bodyPr/>
                    <a:lstStyle/>
                    <a:p>
                      <a:r>
                        <a:rPr lang="en-CA" sz="1200" dirty="0" smtClean="0"/>
                        <a:t>Condo / Apt</a:t>
                      </a:r>
                      <a:endParaRPr lang="en-CA" sz="1200" dirty="0"/>
                    </a:p>
                  </a:txBody>
                  <a:tcPr/>
                </a:tc>
                <a:tc>
                  <a:txBody>
                    <a:bodyPr/>
                    <a:lstStyle/>
                    <a:p>
                      <a:pPr algn="ctr"/>
                      <a:r>
                        <a:rPr lang="en-CA" sz="1200" dirty="0" smtClean="0"/>
                        <a:t>$2,000</a:t>
                      </a:r>
                      <a:endParaRPr lang="en-CA" sz="1200" dirty="0"/>
                    </a:p>
                  </a:txBody>
                  <a:tcPr/>
                </a:tc>
                <a:tc>
                  <a:txBody>
                    <a:bodyPr/>
                    <a:lstStyle/>
                    <a:p>
                      <a:pPr algn="ctr"/>
                      <a:r>
                        <a:rPr lang="en-CA" sz="1200" dirty="0" smtClean="0"/>
                        <a:t>$4,500</a:t>
                      </a:r>
                      <a:endParaRPr lang="en-CA" sz="1200" dirty="0"/>
                    </a:p>
                  </a:txBody>
                  <a:tcPr/>
                </a:tc>
              </a:tr>
            </a:tbl>
          </a:graphicData>
        </a:graphic>
      </p:graphicFrame>
      <p:sp>
        <p:nvSpPr>
          <p:cNvPr id="17" name="Subtitle 2"/>
          <p:cNvSpPr txBox="1">
            <a:spLocks/>
          </p:cNvSpPr>
          <p:nvPr/>
        </p:nvSpPr>
        <p:spPr bwMode="auto">
          <a:xfrm>
            <a:off x="4572000" y="2997200"/>
            <a:ext cx="3879850" cy="2960688"/>
          </a:xfrm>
          <a:prstGeom prst="rect">
            <a:avLst/>
          </a:prstGeom>
          <a:noFill/>
          <a:ln w="57150">
            <a:solidFill>
              <a:schemeClr val="accent3"/>
            </a:solidFill>
            <a:miter lim="800000"/>
            <a:headEnd/>
            <a:tailEnd/>
          </a:ln>
        </p:spPr>
        <p:txBody>
          <a:bodyPr>
            <a:normAutofit/>
          </a:bodyPr>
          <a:lstStyle/>
          <a:p>
            <a:pPr marL="457200" indent="-457200" fontAlgn="auto">
              <a:spcBef>
                <a:spcPts val="0"/>
              </a:spcBef>
              <a:spcAft>
                <a:spcPts val="0"/>
              </a:spcAft>
              <a:buFont typeface="Arial" charset="0"/>
              <a:buNone/>
              <a:defRPr/>
            </a:pPr>
            <a:r>
              <a:rPr lang="en-CA" b="1" dirty="0">
                <a:latin typeface="+mn-lt"/>
                <a:cs typeface="+mn-cs"/>
              </a:rPr>
              <a:t>Key Financial Framework Risk</a:t>
            </a:r>
          </a:p>
          <a:p>
            <a:pPr marL="457200" indent="-457200" fontAlgn="auto">
              <a:spcBef>
                <a:spcPts val="0"/>
              </a:spcBef>
              <a:spcAft>
                <a:spcPts val="0"/>
              </a:spcAft>
              <a:buFont typeface="Arial" charset="0"/>
              <a:buNone/>
              <a:defRPr/>
            </a:pPr>
            <a:endParaRPr lang="en-CA" b="1" dirty="0">
              <a:latin typeface="+mn-lt"/>
              <a:cs typeface="+mn-cs"/>
            </a:endParaRPr>
          </a:p>
          <a:p>
            <a:pPr fontAlgn="auto">
              <a:spcBef>
                <a:spcPts val="0"/>
              </a:spcBef>
              <a:spcAft>
                <a:spcPts val="0"/>
              </a:spcAft>
              <a:defRPr/>
            </a:pPr>
            <a:r>
              <a:rPr lang="en-CA" sz="1200" dirty="0">
                <a:latin typeface="+mn-lt"/>
                <a:cs typeface="+mn-cs"/>
              </a:rPr>
              <a:t>The key risk in the financial framework </a:t>
            </a:r>
            <a:r>
              <a:rPr lang="en-CA" sz="1200" dirty="0"/>
              <a:t>is the question of whether these charges are covered by legislation or require ongoing political persuasion over the life of 4 more councils:</a:t>
            </a:r>
          </a:p>
          <a:p>
            <a:pPr algn="ctr" fontAlgn="auto">
              <a:spcBef>
                <a:spcPts val="0"/>
              </a:spcBef>
              <a:spcAft>
                <a:spcPts val="0"/>
              </a:spcAft>
              <a:buFont typeface="Arial" pitchFamily="34" charset="0"/>
              <a:buChar char="•"/>
              <a:defRPr/>
            </a:pPr>
            <a:r>
              <a:rPr lang="en-CA" sz="1200" dirty="0">
                <a:latin typeface="+mn-lt"/>
                <a:cs typeface="+mn-cs"/>
              </a:rPr>
              <a:t>2014 Election</a:t>
            </a:r>
          </a:p>
          <a:p>
            <a:pPr algn="ctr" fontAlgn="auto">
              <a:spcBef>
                <a:spcPts val="0"/>
              </a:spcBef>
              <a:spcAft>
                <a:spcPts val="0"/>
              </a:spcAft>
              <a:buFont typeface="Arial" pitchFamily="34" charset="0"/>
              <a:buChar char="•"/>
              <a:defRPr/>
            </a:pPr>
            <a:r>
              <a:rPr lang="en-CA" sz="1200" dirty="0">
                <a:latin typeface="+mn-lt"/>
                <a:cs typeface="+mn-cs"/>
              </a:rPr>
              <a:t>2018 Election</a:t>
            </a:r>
          </a:p>
          <a:p>
            <a:pPr algn="ctr" fontAlgn="auto">
              <a:spcBef>
                <a:spcPts val="0"/>
              </a:spcBef>
              <a:spcAft>
                <a:spcPts val="0"/>
              </a:spcAft>
              <a:buFont typeface="Arial" pitchFamily="34" charset="0"/>
              <a:buChar char="•"/>
              <a:defRPr/>
            </a:pPr>
            <a:r>
              <a:rPr lang="en-CA" sz="1200" dirty="0">
                <a:latin typeface="+mn-lt"/>
                <a:cs typeface="+mn-cs"/>
              </a:rPr>
              <a:t>2022 Election </a:t>
            </a:r>
          </a:p>
          <a:p>
            <a:pPr algn="ctr" fontAlgn="auto">
              <a:spcBef>
                <a:spcPts val="0"/>
              </a:spcBef>
              <a:spcAft>
                <a:spcPts val="0"/>
              </a:spcAft>
              <a:buFont typeface="Arial" pitchFamily="34" charset="0"/>
              <a:buChar char="•"/>
              <a:defRPr/>
            </a:pPr>
            <a:r>
              <a:rPr lang="en-CA" sz="1200" dirty="0">
                <a:latin typeface="+mn-lt"/>
                <a:cs typeface="+mn-cs"/>
              </a:rPr>
              <a:t>2026 Election</a:t>
            </a:r>
          </a:p>
          <a:p>
            <a:pPr algn="ctr" fontAlgn="auto">
              <a:spcBef>
                <a:spcPts val="0"/>
              </a:spcBef>
              <a:spcAft>
                <a:spcPts val="0"/>
              </a:spcAft>
              <a:buFont typeface="Arial" pitchFamily="34" charset="0"/>
              <a:buChar char="•"/>
              <a:defRPr/>
            </a:pPr>
            <a:endParaRPr lang="en-CA" sz="1200" dirty="0">
              <a:latin typeface="+mn-lt"/>
              <a:cs typeface="+mn-cs"/>
            </a:endParaRPr>
          </a:p>
          <a:p>
            <a:pPr fontAlgn="auto">
              <a:spcBef>
                <a:spcPts val="0"/>
              </a:spcBef>
              <a:spcAft>
                <a:spcPts val="0"/>
              </a:spcAft>
              <a:defRPr/>
            </a:pPr>
            <a:r>
              <a:rPr lang="en-CA" sz="1200" dirty="0">
                <a:latin typeface="+mn-lt"/>
                <a:cs typeface="+mn-cs"/>
              </a:rPr>
              <a:t>Request that the City confirm plans to formalize these charges in development agreements with major developers</a:t>
            </a:r>
          </a:p>
          <a:p>
            <a:pPr marL="457200" indent="-457200" fontAlgn="auto">
              <a:spcBef>
                <a:spcPts val="0"/>
              </a:spcBef>
              <a:spcAft>
                <a:spcPts val="0"/>
              </a:spcAft>
              <a:buFont typeface="Arial" charset="0"/>
              <a:buNone/>
              <a:defRPr/>
            </a:pPr>
            <a:endParaRPr lang="en-CA" b="1" dirty="0">
              <a:latin typeface="+mn-lt"/>
              <a:cs typeface="+mn-cs"/>
            </a:endParaRPr>
          </a:p>
          <a:p>
            <a:pPr marL="457200" indent="-457200" fontAlgn="auto">
              <a:spcBef>
                <a:spcPts val="0"/>
              </a:spcBef>
              <a:spcAft>
                <a:spcPts val="0"/>
              </a:spcAft>
              <a:buFont typeface="Arial" charset="0"/>
              <a:buNone/>
              <a:defRPr/>
            </a:pPr>
            <a:endParaRPr lang="en-CA" sz="1200" b="1" dirty="0">
              <a:latin typeface="+mn-lt"/>
              <a:cs typeface="+mn-cs"/>
            </a:endParaRPr>
          </a:p>
          <a:p>
            <a:pPr marL="342900" indent="-342900" fontAlgn="auto">
              <a:spcBef>
                <a:spcPts val="0"/>
              </a:spcBef>
              <a:spcAft>
                <a:spcPts val="0"/>
              </a:spcAft>
              <a:defRPr/>
            </a:pPr>
            <a:endParaRPr lang="en-CA" sz="1400" dirty="0">
              <a:latin typeface="+mn-lt"/>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333375"/>
            <a:ext cx="7772400" cy="503238"/>
          </a:xfrm>
        </p:spPr>
        <p:txBody>
          <a:bodyPr/>
          <a:lstStyle/>
          <a:p>
            <a:pPr eaLnBrk="1" hangingPunct="1"/>
            <a:r>
              <a:rPr lang="en-CA" sz="2400" smtClean="0">
                <a:solidFill>
                  <a:srgbClr val="FF0000"/>
                </a:solidFill>
              </a:rPr>
              <a:t>City of Markham Loan Repayment</a:t>
            </a:r>
            <a:endParaRPr lang="en-CA" sz="1600" smtClean="0">
              <a:solidFill>
                <a:srgbClr val="FF0000"/>
              </a:solidFill>
            </a:endParaRPr>
          </a:p>
        </p:txBody>
      </p:sp>
      <p:sp>
        <p:nvSpPr>
          <p:cNvPr id="3" name="Subtitle 2"/>
          <p:cNvSpPr>
            <a:spLocks noGrp="1"/>
          </p:cNvSpPr>
          <p:nvPr>
            <p:ph type="subTitle" idx="1"/>
          </p:nvPr>
        </p:nvSpPr>
        <p:spPr>
          <a:xfrm>
            <a:off x="468313" y="1628775"/>
            <a:ext cx="3960812" cy="4537075"/>
          </a:xfrm>
          <a:ln w="57150">
            <a:solidFill>
              <a:schemeClr val="accent3"/>
            </a:solidFill>
          </a:ln>
        </p:spPr>
        <p:txBody>
          <a:bodyPr rtlCol="0">
            <a:normAutofit fontScale="85000" lnSpcReduction="10000"/>
          </a:bodyPr>
          <a:lstStyle/>
          <a:p>
            <a:pPr marL="457200" indent="-457200" algn="l" eaLnBrk="1" fontAlgn="auto" hangingPunct="1">
              <a:spcBef>
                <a:spcPts val="0"/>
              </a:spcBef>
              <a:spcAft>
                <a:spcPts val="0"/>
              </a:spcAft>
              <a:defRPr/>
            </a:pPr>
            <a:r>
              <a:rPr lang="en-CA" sz="1800" b="1" dirty="0" smtClean="0">
                <a:solidFill>
                  <a:schemeClr val="tx1"/>
                </a:solidFill>
              </a:rPr>
              <a:t>Markham Sources of Cash </a:t>
            </a:r>
          </a:p>
          <a:p>
            <a:pPr algn="l" eaLnBrk="1" fontAlgn="auto" hangingPunct="1">
              <a:spcBef>
                <a:spcPts val="1200"/>
              </a:spcBef>
              <a:spcAft>
                <a:spcPts val="0"/>
              </a:spcAft>
              <a:defRPr/>
            </a:pPr>
            <a:r>
              <a:rPr lang="en-CA" sz="1400" dirty="0" smtClean="0">
                <a:solidFill>
                  <a:schemeClr val="tx1"/>
                </a:solidFill>
              </a:rPr>
              <a:t>Request that the City confirm or revise the following understanding  of Markham’s loan repayments:</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Repayment obligation of approx. $12.5 million per year, for 20 year total of $250 million</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Approximately $2.5 million of cash from Section 37 and TIF from previous slides</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Approximately $7 million of cash from Developer Contributions from previous slides</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Approximately $3 million from GTA Sports / Remington</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Parking and ticket charges are a contractual commitment on GTA Sports and Remington and are based on 780,000 attendees annually, but will vary with volume</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 An independent consultant, BDR, has reviewed the Markham financial framework and provided an opinion that it is logically and mathematically sound</a:t>
            </a:r>
          </a:p>
          <a:p>
            <a:pPr marL="342900" indent="-342900" algn="l" eaLnBrk="1" fontAlgn="auto" hangingPunct="1">
              <a:spcBef>
                <a:spcPts val="1200"/>
              </a:spcBef>
              <a:spcAft>
                <a:spcPts val="0"/>
              </a:spcAft>
              <a:buFont typeface="+mj-lt"/>
              <a:buAutoNum type="arabicPeriod"/>
              <a:defRPr/>
            </a:pPr>
            <a:r>
              <a:rPr lang="en-CA" sz="1400" dirty="0" smtClean="0">
                <a:solidFill>
                  <a:schemeClr val="tx1"/>
                </a:solidFill>
              </a:rPr>
              <a:t>If requested, this report will be available for Council review</a:t>
            </a:r>
          </a:p>
          <a:p>
            <a:pPr marL="342900" indent="-342900" algn="l" eaLnBrk="1" fontAlgn="auto" hangingPunct="1">
              <a:spcBef>
                <a:spcPts val="1200"/>
              </a:spcBef>
              <a:spcAft>
                <a:spcPts val="0"/>
              </a:spcAft>
              <a:buFont typeface="+mj-lt"/>
              <a:buAutoNum type="arabicPeriod"/>
              <a:defRPr/>
            </a:pPr>
            <a:endParaRPr lang="en-CA" sz="1300" dirty="0" smtClean="0">
              <a:solidFill>
                <a:schemeClr val="tx1"/>
              </a:solidFill>
            </a:endParaRPr>
          </a:p>
          <a:p>
            <a:pPr marL="342900" indent="-342900" algn="l" eaLnBrk="1" fontAlgn="auto" hangingPunct="1">
              <a:spcBef>
                <a:spcPts val="1200"/>
              </a:spcBef>
              <a:spcAft>
                <a:spcPts val="0"/>
              </a:spcAft>
              <a:buFont typeface="+mj-lt"/>
              <a:buAutoNum type="arabicPeriod"/>
              <a:defRPr/>
            </a:pPr>
            <a:endParaRPr lang="en-CA" sz="1300" dirty="0" smtClean="0">
              <a:solidFill>
                <a:schemeClr val="tx1"/>
              </a:solidFill>
            </a:endParaRPr>
          </a:p>
          <a:p>
            <a:pPr marL="342900" indent="-342900" algn="l" eaLnBrk="1" fontAlgn="auto" hangingPunct="1">
              <a:spcBef>
                <a:spcPts val="1200"/>
              </a:spcBef>
              <a:spcAft>
                <a:spcPts val="0"/>
              </a:spcAft>
              <a:buFont typeface="+mj-lt"/>
              <a:buAutoNum type="arabicPeriod"/>
              <a:defRPr/>
            </a:pPr>
            <a:endParaRPr lang="en-CA" sz="1400" dirty="0" smtClean="0">
              <a:solidFill>
                <a:schemeClr val="tx1"/>
              </a:solidFill>
            </a:endParaRPr>
          </a:p>
          <a:p>
            <a:pPr marL="342900" indent="-342900" algn="l" eaLnBrk="1" fontAlgn="auto" hangingPunct="1">
              <a:spcBef>
                <a:spcPts val="1200"/>
              </a:spcBef>
              <a:spcAft>
                <a:spcPts val="0"/>
              </a:spcAft>
              <a:buFont typeface="+mj-lt"/>
              <a:buAutoNum type="arabicPeriod"/>
              <a:defRPr/>
            </a:pPr>
            <a:endParaRPr lang="en-CA" sz="1400" dirty="0" smtClean="0">
              <a:solidFill>
                <a:schemeClr val="tx1"/>
              </a:solidFill>
            </a:endParaRPr>
          </a:p>
          <a:p>
            <a:pPr marL="342900" indent="-342900" algn="l" eaLnBrk="1" fontAlgn="auto" hangingPunct="1">
              <a:spcBef>
                <a:spcPts val="1200"/>
              </a:spcBef>
              <a:spcAft>
                <a:spcPts val="0"/>
              </a:spcAft>
              <a:buFont typeface="+mj-lt"/>
              <a:buAutoNum type="arabicPeriod"/>
              <a:defRPr/>
            </a:pPr>
            <a:endParaRPr lang="en-CA" sz="14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102B9D52-FE47-428D-AD88-1CE2ACDFC920}" type="slidenum">
              <a:rPr lang="en-CA"/>
              <a:pPr>
                <a:defRPr/>
              </a:pPr>
              <a:t>8</a:t>
            </a:fld>
            <a:endParaRPr lang="en-CA" dirty="0"/>
          </a:p>
        </p:txBody>
      </p:sp>
      <p:sp>
        <p:nvSpPr>
          <p:cNvPr id="8" name="TextBox 7"/>
          <p:cNvSpPr txBox="1"/>
          <p:nvPr/>
        </p:nvSpPr>
        <p:spPr>
          <a:xfrm>
            <a:off x="4716463" y="1628775"/>
            <a:ext cx="4248150" cy="4524375"/>
          </a:xfrm>
          <a:prstGeom prst="rect">
            <a:avLst/>
          </a:prstGeom>
          <a:noFill/>
          <a:ln w="57150">
            <a:solidFill>
              <a:schemeClr val="accent3"/>
            </a:solidFill>
          </a:ln>
        </p:spPr>
        <p:txBody>
          <a:bodyPr>
            <a:spAutoFit/>
          </a:bodyPr>
          <a:lstStyle/>
          <a:p>
            <a:pPr>
              <a:defRPr/>
            </a:pPr>
            <a:r>
              <a:rPr lang="en-CA" b="1" dirty="0">
                <a:latin typeface="+mn-lt"/>
              </a:rPr>
              <a:t>City of Markham</a:t>
            </a:r>
          </a:p>
          <a:p>
            <a:pPr>
              <a:defRPr/>
            </a:pPr>
            <a:r>
              <a:rPr lang="en-CA" sz="1400" dirty="0">
                <a:latin typeface="+mn-lt"/>
              </a:rPr>
              <a:t>Request that the City confirm  or revise the following guess at the sources of fund for annual mortgage payments</a:t>
            </a:r>
          </a:p>
          <a:p>
            <a:pPr>
              <a:defRPr/>
            </a:pPr>
            <a:endParaRPr lang="en-CA" sz="1400" dirty="0">
              <a:latin typeface="+mn-lt"/>
            </a:endParaRPr>
          </a:p>
          <a:p>
            <a:pPr>
              <a:defRPr/>
            </a:pPr>
            <a:endParaRPr lang="en-CA" sz="1400" dirty="0">
              <a:latin typeface="+mn-lt"/>
            </a:endParaRPr>
          </a:p>
          <a:p>
            <a:pPr>
              <a:defRPr/>
            </a:pPr>
            <a:endParaRPr lang="en-CA"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a:p>
            <a:pPr>
              <a:defRPr/>
            </a:pPr>
            <a:endParaRPr lang="en-CA" sz="1400" dirty="0">
              <a:latin typeface="+mn-lt"/>
            </a:endParaRPr>
          </a:p>
        </p:txBody>
      </p:sp>
      <p:graphicFrame>
        <p:nvGraphicFramePr>
          <p:cNvPr id="11" name="Table 10"/>
          <p:cNvGraphicFramePr>
            <a:graphicFrameLocks noGrp="1"/>
          </p:cNvGraphicFramePr>
          <p:nvPr/>
        </p:nvGraphicFramePr>
        <p:xfrm>
          <a:off x="5292725" y="2744788"/>
          <a:ext cx="2952750" cy="3135312"/>
        </p:xfrm>
        <a:graphic>
          <a:graphicData uri="http://schemas.openxmlformats.org/drawingml/2006/table">
            <a:tbl>
              <a:tblPr firstRow="1" bandRow="1">
                <a:tableStyleId>{5C22544A-7EE6-4342-B048-85BDC9FD1C3A}</a:tableStyleId>
              </a:tblPr>
              <a:tblGrid>
                <a:gridCol w="1946216"/>
                <a:gridCol w="1007112"/>
              </a:tblGrid>
              <a:tr h="513123">
                <a:tc>
                  <a:txBody>
                    <a:bodyPr/>
                    <a:lstStyle/>
                    <a:p>
                      <a:r>
                        <a:rPr lang="en-CA" sz="1000" dirty="0" smtClean="0"/>
                        <a:t>Guess  at  source</a:t>
                      </a:r>
                      <a:r>
                        <a:rPr lang="en-CA" sz="1000" baseline="0" dirty="0" smtClean="0"/>
                        <a:t> of funds for</a:t>
                      </a:r>
                      <a:r>
                        <a:rPr lang="en-CA" sz="1000" dirty="0" smtClean="0"/>
                        <a:t>  Mortgage</a:t>
                      </a:r>
                      <a:r>
                        <a:rPr lang="en-CA" sz="1000" baseline="0" dirty="0" smtClean="0"/>
                        <a:t> Loan Repayment</a:t>
                      </a:r>
                      <a:endParaRPr lang="en-CA" sz="1000" dirty="0"/>
                    </a:p>
                  </a:txBody>
                  <a:tcPr/>
                </a:tc>
                <a:tc>
                  <a:txBody>
                    <a:bodyPr/>
                    <a:lstStyle/>
                    <a:p>
                      <a:pPr algn="ctr"/>
                      <a:r>
                        <a:rPr lang="en-CA" sz="1000" dirty="0" smtClean="0"/>
                        <a:t>Total  Annual </a:t>
                      </a:r>
                      <a:r>
                        <a:rPr lang="en-CA" sz="1000" baseline="0" dirty="0" smtClean="0"/>
                        <a:t> Payments</a:t>
                      </a:r>
                      <a:endParaRPr lang="en-CA" sz="1000" dirty="0" smtClean="0"/>
                    </a:p>
                    <a:p>
                      <a:pPr algn="ctr"/>
                      <a:r>
                        <a:rPr lang="en-CA" sz="1000" dirty="0" smtClean="0"/>
                        <a:t>( $ in millions)</a:t>
                      </a:r>
                      <a:endParaRPr lang="en-CA" sz="1000" dirty="0"/>
                    </a:p>
                  </a:txBody>
                  <a:tcPr/>
                </a:tc>
              </a:tr>
              <a:tr h="288968">
                <a:tc>
                  <a:txBody>
                    <a:bodyPr/>
                    <a:lstStyle/>
                    <a:p>
                      <a:r>
                        <a:rPr lang="en-CA" sz="1000" dirty="0" smtClean="0"/>
                        <a:t>Section 37 Contributions</a:t>
                      </a:r>
                      <a:endParaRPr lang="en-CA" sz="1000" dirty="0"/>
                    </a:p>
                  </a:txBody>
                  <a:tcPr/>
                </a:tc>
                <a:tc>
                  <a:txBody>
                    <a:bodyPr/>
                    <a:lstStyle/>
                    <a:p>
                      <a:pPr algn="ctr"/>
                      <a:r>
                        <a:rPr lang="en-CA" sz="1000" dirty="0" smtClean="0"/>
                        <a:t>$xx</a:t>
                      </a:r>
                      <a:endParaRPr lang="en-CA" sz="1000" dirty="0"/>
                    </a:p>
                  </a:txBody>
                  <a:tcPr/>
                </a:tc>
              </a:tr>
              <a:tr h="288968">
                <a:tc>
                  <a:txBody>
                    <a:bodyPr/>
                    <a:lstStyle/>
                    <a:p>
                      <a:r>
                        <a:rPr lang="en-CA" sz="1000" dirty="0" smtClean="0"/>
                        <a:t>“TIF like charge”</a:t>
                      </a:r>
                      <a:endParaRPr lang="en-CA" sz="1000" dirty="0"/>
                    </a:p>
                  </a:txBody>
                  <a:tcPr/>
                </a:tc>
                <a:tc>
                  <a:txBody>
                    <a:bodyPr/>
                    <a:lstStyle/>
                    <a:p>
                      <a:pPr algn="ctr"/>
                      <a:r>
                        <a:rPr lang="en-CA" sz="1000" dirty="0" smtClean="0"/>
                        <a:t>$xx</a:t>
                      </a:r>
                      <a:endParaRPr lang="en-CA" sz="1000" dirty="0"/>
                    </a:p>
                  </a:txBody>
                  <a:tcPr/>
                </a:tc>
              </a:tr>
              <a:tr h="288968">
                <a:tc>
                  <a:txBody>
                    <a:bodyPr/>
                    <a:lstStyle/>
                    <a:p>
                      <a:r>
                        <a:rPr lang="en-CA" sz="1000" b="1" i="1" dirty="0" smtClean="0"/>
                        <a:t>Subtotal – existing </a:t>
                      </a:r>
                      <a:r>
                        <a:rPr lang="en-CA" sz="1000" b="1" i="1" baseline="0" dirty="0" smtClean="0"/>
                        <a:t> sources</a:t>
                      </a:r>
                      <a:endParaRPr lang="en-CA" sz="1000" b="1" i="1" dirty="0"/>
                    </a:p>
                  </a:txBody>
                  <a:tcPr/>
                </a:tc>
                <a:tc>
                  <a:txBody>
                    <a:bodyPr/>
                    <a:lstStyle/>
                    <a:p>
                      <a:pPr algn="ctr"/>
                      <a:r>
                        <a:rPr lang="en-CA" sz="1000" b="1" i="1" dirty="0" smtClean="0"/>
                        <a:t>$2.5</a:t>
                      </a:r>
                      <a:endParaRPr lang="en-CA" sz="1000" b="1" i="1" dirty="0"/>
                    </a:p>
                  </a:txBody>
                  <a:tcPr/>
                </a:tc>
              </a:tr>
              <a:tr h="288968">
                <a:tc>
                  <a:txBody>
                    <a:bodyPr/>
                    <a:lstStyle/>
                    <a:p>
                      <a:r>
                        <a:rPr lang="en-CA" sz="1000" dirty="0" smtClean="0"/>
                        <a:t>Development Contribution</a:t>
                      </a:r>
                      <a:endParaRPr lang="en-CA" sz="1000" dirty="0"/>
                    </a:p>
                  </a:txBody>
                  <a:tcPr/>
                </a:tc>
                <a:tc>
                  <a:txBody>
                    <a:bodyPr/>
                    <a:lstStyle/>
                    <a:p>
                      <a:pPr algn="ctr"/>
                      <a:r>
                        <a:rPr lang="en-CA" sz="1000" dirty="0" smtClean="0"/>
                        <a:t>$7.0</a:t>
                      </a:r>
                      <a:endParaRPr lang="en-CA" sz="1000" dirty="0"/>
                    </a:p>
                  </a:txBody>
                  <a:tcPr/>
                </a:tc>
              </a:tr>
              <a:tr h="275223">
                <a:tc>
                  <a:txBody>
                    <a:bodyPr/>
                    <a:lstStyle/>
                    <a:p>
                      <a:r>
                        <a:rPr lang="en-CA" sz="1000" dirty="0" smtClean="0"/>
                        <a:t>Ticket</a:t>
                      </a:r>
                      <a:r>
                        <a:rPr lang="en-CA" sz="1000" baseline="0" dirty="0" smtClean="0"/>
                        <a:t> Surcharge</a:t>
                      </a:r>
                      <a:endParaRPr lang="en-CA" sz="1000" dirty="0"/>
                    </a:p>
                  </a:txBody>
                  <a:tcPr/>
                </a:tc>
                <a:tc>
                  <a:txBody>
                    <a:bodyPr/>
                    <a:lstStyle/>
                    <a:p>
                      <a:pPr algn="ctr"/>
                      <a:endParaRPr lang="en-CA" sz="1000" dirty="0"/>
                    </a:p>
                  </a:txBody>
                  <a:tcPr/>
                </a:tc>
              </a:tr>
              <a:tr h="288968">
                <a:tc>
                  <a:txBody>
                    <a:bodyPr/>
                    <a:lstStyle/>
                    <a:p>
                      <a:r>
                        <a:rPr lang="en-CA" sz="1000" dirty="0" smtClean="0"/>
                        <a:t>Parking Sharing – 10 years</a:t>
                      </a:r>
                      <a:endParaRPr lang="en-CA" sz="1000" dirty="0"/>
                    </a:p>
                  </a:txBody>
                  <a:tcPr/>
                </a:tc>
                <a:tc>
                  <a:txBody>
                    <a:bodyPr/>
                    <a:lstStyle/>
                    <a:p>
                      <a:pPr algn="ctr"/>
                      <a:r>
                        <a:rPr lang="en-CA" sz="1000" dirty="0" smtClean="0"/>
                        <a:t>$3.0</a:t>
                      </a:r>
                      <a:endParaRPr lang="en-CA" sz="1000" dirty="0"/>
                    </a:p>
                  </a:txBody>
                  <a:tcPr/>
                </a:tc>
              </a:tr>
              <a:tr h="288968">
                <a:tc>
                  <a:txBody>
                    <a:bodyPr/>
                    <a:lstStyle/>
                    <a:p>
                      <a:r>
                        <a:rPr lang="en-CA" sz="1000" dirty="0" smtClean="0"/>
                        <a:t>MSECC</a:t>
                      </a:r>
                      <a:r>
                        <a:rPr lang="en-CA" sz="1000" baseline="0" dirty="0" smtClean="0"/>
                        <a:t> Lease Payments</a:t>
                      </a:r>
                      <a:endParaRPr lang="en-CA" sz="1000" dirty="0"/>
                    </a:p>
                  </a:txBody>
                  <a:tcPr/>
                </a:tc>
                <a:tc>
                  <a:txBody>
                    <a:bodyPr/>
                    <a:lstStyle/>
                    <a:p>
                      <a:pPr algn="ctr"/>
                      <a:endParaRPr lang="en-CA" sz="1000" dirty="0"/>
                    </a:p>
                  </a:txBody>
                  <a:tcPr/>
                </a:tc>
              </a:tr>
              <a:tr h="288968">
                <a:tc>
                  <a:txBody>
                    <a:bodyPr/>
                    <a:lstStyle/>
                    <a:p>
                      <a:r>
                        <a:rPr lang="en-CA" sz="1000" b="1" i="1" dirty="0" smtClean="0"/>
                        <a:t>Subtotal – new cash </a:t>
                      </a:r>
                      <a:r>
                        <a:rPr lang="en-CA" sz="1000" b="1" i="1" baseline="0" dirty="0" smtClean="0"/>
                        <a:t>sources</a:t>
                      </a:r>
                      <a:endParaRPr lang="en-CA" sz="1000" b="1" i="1" dirty="0"/>
                    </a:p>
                  </a:txBody>
                  <a:tcPr/>
                </a:tc>
                <a:tc>
                  <a:txBody>
                    <a:bodyPr/>
                    <a:lstStyle/>
                    <a:p>
                      <a:pPr algn="ctr"/>
                      <a:r>
                        <a:rPr lang="en-CA" sz="1000" b="1" i="1" dirty="0" smtClean="0"/>
                        <a:t>$10.0</a:t>
                      </a:r>
                      <a:endParaRPr lang="en-CA" sz="1000" b="1" i="1" dirty="0"/>
                    </a:p>
                  </a:txBody>
                  <a:tcPr/>
                </a:tc>
              </a:tr>
              <a:tr h="288968">
                <a:tc>
                  <a:txBody>
                    <a:bodyPr/>
                    <a:lstStyle/>
                    <a:p>
                      <a:r>
                        <a:rPr lang="en-CA" sz="1000" dirty="0" smtClean="0"/>
                        <a:t>Total</a:t>
                      </a:r>
                      <a:endParaRPr lang="en-CA" sz="1000" dirty="0"/>
                    </a:p>
                  </a:txBody>
                  <a:tcPr/>
                </a:tc>
                <a:tc>
                  <a:txBody>
                    <a:bodyPr/>
                    <a:lstStyle/>
                    <a:p>
                      <a:pPr algn="ctr"/>
                      <a:r>
                        <a:rPr lang="en-CA" sz="1000" dirty="0" smtClean="0"/>
                        <a:t>$12.5</a:t>
                      </a:r>
                      <a:endParaRPr lang="en-CA" sz="1000" dirty="0"/>
                    </a:p>
                  </a:txBody>
                  <a:tcPr/>
                </a:tc>
              </a:tr>
            </a:tbl>
          </a:graphicData>
        </a:graphic>
      </p:graphicFrame>
      <p:sp>
        <p:nvSpPr>
          <p:cNvPr id="10" name="Oval 9"/>
          <p:cNvSpPr/>
          <p:nvPr/>
        </p:nvSpPr>
        <p:spPr>
          <a:xfrm>
            <a:off x="4787900" y="4076700"/>
            <a:ext cx="3673475" cy="36036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2" name="Right Brace 11"/>
          <p:cNvSpPr/>
          <p:nvPr/>
        </p:nvSpPr>
        <p:spPr>
          <a:xfrm>
            <a:off x="6588125" y="4437063"/>
            <a:ext cx="863600" cy="863600"/>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CA" b="1" dirty="0"/>
          </a:p>
        </p:txBody>
      </p:sp>
      <p:sp>
        <p:nvSpPr>
          <p:cNvPr id="9260" name="TextBox 12"/>
          <p:cNvSpPr txBox="1">
            <a:spLocks noChangeArrowheads="1"/>
          </p:cNvSpPr>
          <p:nvPr/>
        </p:nvSpPr>
        <p:spPr bwMode="auto">
          <a:xfrm>
            <a:off x="539750" y="1052513"/>
            <a:ext cx="7848600" cy="461962"/>
          </a:xfrm>
          <a:prstGeom prst="rect">
            <a:avLst/>
          </a:prstGeom>
          <a:noFill/>
          <a:ln w="9525">
            <a:noFill/>
            <a:miter lim="800000"/>
            <a:headEnd/>
            <a:tailEnd/>
          </a:ln>
        </p:spPr>
        <p:txBody>
          <a:bodyPr>
            <a:spAutoFit/>
          </a:bodyPr>
          <a:lstStyle/>
          <a:p>
            <a:r>
              <a:rPr lang="en-CA" sz="1200"/>
              <a:t>Request that the City confirm or revise the understanding below of the source of funds to repay the City’s share of the mortgage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333375"/>
            <a:ext cx="7772400" cy="503238"/>
          </a:xfrm>
        </p:spPr>
        <p:txBody>
          <a:bodyPr/>
          <a:lstStyle/>
          <a:p>
            <a:pPr eaLnBrk="1" hangingPunct="1"/>
            <a:r>
              <a:rPr lang="en-CA" sz="2400" smtClean="0">
                <a:solidFill>
                  <a:srgbClr val="FF0000"/>
                </a:solidFill>
              </a:rPr>
              <a:t>Landlord Tenant Lease Arrangement</a:t>
            </a:r>
            <a:endParaRPr lang="en-CA" sz="1600" smtClean="0">
              <a:solidFill>
                <a:srgbClr val="FF0000"/>
              </a:solidFill>
            </a:endParaRPr>
          </a:p>
        </p:txBody>
      </p:sp>
      <p:sp>
        <p:nvSpPr>
          <p:cNvPr id="3" name="Subtitle 2"/>
          <p:cNvSpPr>
            <a:spLocks noGrp="1"/>
          </p:cNvSpPr>
          <p:nvPr>
            <p:ph type="subTitle" idx="1"/>
          </p:nvPr>
        </p:nvSpPr>
        <p:spPr>
          <a:xfrm>
            <a:off x="323850" y="981075"/>
            <a:ext cx="4032250" cy="5040313"/>
          </a:xfrm>
          <a:ln w="57150">
            <a:solidFill>
              <a:schemeClr val="accent3"/>
            </a:solidFill>
          </a:ln>
        </p:spPr>
        <p:txBody>
          <a:bodyPr rtlCol="0">
            <a:normAutofit fontScale="77500" lnSpcReduction="20000"/>
          </a:bodyPr>
          <a:lstStyle/>
          <a:p>
            <a:pPr marL="457200" indent="-457200" algn="l" eaLnBrk="1" fontAlgn="auto" hangingPunct="1">
              <a:spcBef>
                <a:spcPts val="0"/>
              </a:spcBef>
              <a:spcAft>
                <a:spcPts val="0"/>
              </a:spcAft>
              <a:defRPr/>
            </a:pPr>
            <a:r>
              <a:rPr lang="en-CA" sz="1800" b="1" dirty="0" smtClean="0">
                <a:solidFill>
                  <a:schemeClr val="tx1"/>
                </a:solidFill>
              </a:rPr>
              <a:t>GTA Sports</a:t>
            </a:r>
          </a:p>
          <a:p>
            <a:pPr marL="457200" indent="-457200" algn="l" eaLnBrk="1" fontAlgn="auto" hangingPunct="1">
              <a:spcBef>
                <a:spcPts val="0"/>
              </a:spcBef>
              <a:spcAft>
                <a:spcPts val="0"/>
              </a:spcAft>
              <a:defRPr/>
            </a:pPr>
            <a:endParaRPr lang="en-CA" sz="1500" dirty="0" smtClean="0">
              <a:solidFill>
                <a:schemeClr val="tx1"/>
              </a:solidFill>
            </a:endParaRPr>
          </a:p>
          <a:p>
            <a:pPr algn="l" eaLnBrk="1" fontAlgn="auto" hangingPunct="1">
              <a:spcBef>
                <a:spcPts val="0"/>
              </a:spcBef>
              <a:spcAft>
                <a:spcPts val="0"/>
              </a:spcAft>
              <a:defRPr/>
            </a:pPr>
            <a:r>
              <a:rPr lang="en-CA" sz="1600" dirty="0" smtClean="0">
                <a:solidFill>
                  <a:schemeClr val="tx1"/>
                </a:solidFill>
              </a:rPr>
              <a:t>It is essential that the City of Markham confirms the following aspects of the lease agreement with GTA Sports:</a:t>
            </a:r>
          </a:p>
          <a:p>
            <a:pPr algn="l" eaLnBrk="1" fontAlgn="auto" hangingPunct="1">
              <a:spcBef>
                <a:spcPts val="0"/>
              </a:spcBef>
              <a:spcAft>
                <a:spcPts val="0"/>
              </a:spcAft>
              <a:defRPr/>
            </a:pPr>
            <a:endParaRPr lang="en-CA" sz="1500" dirty="0" smtClean="0">
              <a:solidFill>
                <a:schemeClr val="tx1"/>
              </a:solidFill>
            </a:endParaRPr>
          </a:p>
          <a:p>
            <a:pPr algn="l" eaLnBrk="1" fontAlgn="auto" hangingPunct="1">
              <a:spcBef>
                <a:spcPts val="0"/>
              </a:spcBef>
              <a:spcAft>
                <a:spcPts val="0"/>
              </a:spcAft>
              <a:defRPr/>
            </a:pPr>
            <a:endParaRPr lang="en-CA" sz="1500" dirty="0" smtClean="0">
              <a:solidFill>
                <a:schemeClr val="tx1"/>
              </a:solidFill>
            </a:endParaRPr>
          </a:p>
          <a:p>
            <a:pPr marL="342900" indent="-342900" algn="l" eaLnBrk="1" fontAlgn="auto" hangingPunct="1">
              <a:spcBef>
                <a:spcPts val="0"/>
              </a:spcBef>
              <a:spcAft>
                <a:spcPts val="0"/>
              </a:spcAft>
              <a:buFont typeface="+mj-lt"/>
              <a:buAutoNum type="arabicPeriod"/>
              <a:defRPr/>
            </a:pPr>
            <a:r>
              <a:rPr lang="en-CA" sz="1500" dirty="0" smtClean="0">
                <a:solidFill>
                  <a:schemeClr val="tx1"/>
                </a:solidFill>
              </a:rPr>
              <a:t>GTA Sports will sign a lease agreement with the City of Markham, to lease the facility for in the range of 20 to 25 years.</a:t>
            </a:r>
          </a:p>
          <a:p>
            <a:pPr marL="342900" indent="-342900" algn="l" eaLnBrk="1" fontAlgn="auto" hangingPunct="1">
              <a:spcBef>
                <a:spcPts val="0"/>
              </a:spcBef>
              <a:spcAft>
                <a:spcPts val="0"/>
              </a:spcAft>
              <a:buFont typeface="+mj-lt"/>
              <a:buAutoNum type="arabicPeriod"/>
              <a:defRPr/>
            </a:pPr>
            <a:endParaRPr lang="en-CA" sz="1500" dirty="0" smtClean="0">
              <a:solidFill>
                <a:schemeClr val="tx1"/>
              </a:solidFill>
            </a:endParaRPr>
          </a:p>
          <a:p>
            <a:pPr marL="342900" indent="-342900" algn="l" eaLnBrk="1" fontAlgn="auto" hangingPunct="1">
              <a:spcBef>
                <a:spcPts val="0"/>
              </a:spcBef>
              <a:spcAft>
                <a:spcPts val="0"/>
              </a:spcAft>
              <a:buFont typeface="+mj-lt"/>
              <a:buAutoNum type="arabicPeriod"/>
              <a:defRPr/>
            </a:pPr>
            <a:r>
              <a:rPr lang="en-CA" sz="1500" dirty="0" smtClean="0">
                <a:solidFill>
                  <a:schemeClr val="tx1"/>
                </a:solidFill>
              </a:rPr>
              <a:t>GTA Sports will have the right to use the building for commercial sports, entertainment and cultural events, and be responsible for:</a:t>
            </a:r>
          </a:p>
          <a:p>
            <a:pPr marL="929250" lvl="1" indent="-400050" algn="l" eaLnBrk="1" fontAlgn="auto" hangingPunct="1">
              <a:spcBef>
                <a:spcPts val="600"/>
              </a:spcBef>
              <a:spcAft>
                <a:spcPts val="0"/>
              </a:spcAft>
              <a:buFont typeface="+mj-lt"/>
              <a:buAutoNum type="romanLcPeriod"/>
              <a:defRPr/>
            </a:pPr>
            <a:r>
              <a:rPr lang="en-CA" sz="1400" dirty="0" smtClean="0">
                <a:solidFill>
                  <a:schemeClr val="tx1"/>
                </a:solidFill>
              </a:rPr>
              <a:t>All ongoing building maintenance and repair</a:t>
            </a:r>
          </a:p>
          <a:p>
            <a:pPr marL="929250" lvl="1" indent="-400050" algn="l" eaLnBrk="1" fontAlgn="auto" hangingPunct="1">
              <a:spcBef>
                <a:spcPts val="600"/>
              </a:spcBef>
              <a:spcAft>
                <a:spcPts val="0"/>
              </a:spcAft>
              <a:buFont typeface="+mj-lt"/>
              <a:buAutoNum type="romanLcPeriod"/>
              <a:defRPr/>
            </a:pPr>
            <a:r>
              <a:rPr lang="en-CA" sz="1400" dirty="0" smtClean="0">
                <a:solidFill>
                  <a:schemeClr val="tx1"/>
                </a:solidFill>
              </a:rPr>
              <a:t>All operating  and insurance costs of the Centre</a:t>
            </a:r>
          </a:p>
          <a:p>
            <a:pPr marL="929250" lvl="1" indent="-400050" algn="l" eaLnBrk="1" fontAlgn="auto" hangingPunct="1">
              <a:spcBef>
                <a:spcPts val="600"/>
              </a:spcBef>
              <a:spcAft>
                <a:spcPts val="0"/>
              </a:spcAft>
              <a:buFont typeface="+mj-lt"/>
              <a:buAutoNum type="romanLcPeriod"/>
              <a:defRPr/>
            </a:pPr>
            <a:r>
              <a:rPr lang="en-CA" sz="1400" dirty="0" smtClean="0">
                <a:solidFill>
                  <a:schemeClr val="tx1"/>
                </a:solidFill>
              </a:rPr>
              <a:t>Upgrades to keep the Centre commercially up to date</a:t>
            </a:r>
          </a:p>
          <a:p>
            <a:pPr marL="929250" lvl="1" indent="-400050" algn="l" eaLnBrk="1" fontAlgn="auto" hangingPunct="1">
              <a:spcBef>
                <a:spcPts val="600"/>
              </a:spcBef>
              <a:spcAft>
                <a:spcPts val="0"/>
              </a:spcAft>
              <a:buFont typeface="+mj-lt"/>
              <a:buAutoNum type="romanLcPeriod"/>
              <a:defRPr/>
            </a:pPr>
            <a:r>
              <a:rPr lang="en-CA" sz="1400" dirty="0" smtClean="0">
                <a:solidFill>
                  <a:schemeClr val="tx1"/>
                </a:solidFill>
              </a:rPr>
              <a:t>Taxes, incl. HST and Property Taxes if applicable</a:t>
            </a:r>
          </a:p>
          <a:p>
            <a:pPr marL="929250" lvl="1" indent="-400050" algn="l" eaLnBrk="1" fontAlgn="auto" hangingPunct="1">
              <a:spcBef>
                <a:spcPts val="600"/>
              </a:spcBef>
              <a:spcAft>
                <a:spcPts val="0"/>
              </a:spcAft>
              <a:buFont typeface="+mj-lt"/>
              <a:buAutoNum type="romanLcPeriod"/>
              <a:defRPr/>
            </a:pPr>
            <a:r>
              <a:rPr lang="en-CA" sz="1400" dirty="0" smtClean="0">
                <a:solidFill>
                  <a:schemeClr val="tx1"/>
                </a:solidFill>
              </a:rPr>
              <a:t>Returning the building to Markham in good merchandisable condition at lease termination</a:t>
            </a:r>
          </a:p>
          <a:p>
            <a:pPr marL="342900" indent="-342900" algn="l" eaLnBrk="1" fontAlgn="auto" hangingPunct="1">
              <a:spcBef>
                <a:spcPts val="0"/>
              </a:spcBef>
              <a:spcAft>
                <a:spcPts val="0"/>
              </a:spcAft>
              <a:buFont typeface="+mj-lt"/>
              <a:buAutoNum type="arabicPeriod"/>
              <a:defRPr/>
            </a:pPr>
            <a:endParaRPr lang="en-CA" sz="1500" dirty="0" smtClean="0">
              <a:solidFill>
                <a:schemeClr val="tx1"/>
              </a:solidFill>
            </a:endParaRPr>
          </a:p>
          <a:p>
            <a:pPr marL="342900" indent="-342900" algn="l" eaLnBrk="1" fontAlgn="auto" hangingPunct="1">
              <a:spcBef>
                <a:spcPts val="0"/>
              </a:spcBef>
              <a:spcAft>
                <a:spcPts val="0"/>
              </a:spcAft>
              <a:buFont typeface="+mj-lt"/>
              <a:buAutoNum type="arabicPeriod"/>
              <a:defRPr/>
            </a:pPr>
            <a:r>
              <a:rPr lang="en-CA" sz="1500" dirty="0" smtClean="0">
                <a:solidFill>
                  <a:schemeClr val="tx1"/>
                </a:solidFill>
              </a:rPr>
              <a:t>GTA Sports will provide a number of dates still to be negotiated for Markham use, at no cost expect for direct event related variable costs</a:t>
            </a:r>
          </a:p>
          <a:p>
            <a:pPr marL="342900" indent="-342900" algn="l" eaLnBrk="1" fontAlgn="auto" hangingPunct="1">
              <a:spcBef>
                <a:spcPts val="0"/>
              </a:spcBef>
              <a:spcAft>
                <a:spcPts val="0"/>
              </a:spcAft>
              <a:buFont typeface="+mj-lt"/>
              <a:buAutoNum type="arabicPeriod"/>
              <a:defRPr/>
            </a:pPr>
            <a:endParaRPr lang="en-CA" sz="1500" dirty="0" smtClean="0">
              <a:solidFill>
                <a:schemeClr val="tx1"/>
              </a:solidFill>
            </a:endParaRPr>
          </a:p>
          <a:p>
            <a:pPr marL="342900" indent="-342900" algn="l" eaLnBrk="1" fontAlgn="auto" hangingPunct="1">
              <a:spcBef>
                <a:spcPts val="0"/>
              </a:spcBef>
              <a:spcAft>
                <a:spcPts val="0"/>
              </a:spcAft>
              <a:buFont typeface="+mj-lt"/>
              <a:buAutoNum type="arabicPeriod"/>
              <a:defRPr/>
            </a:pPr>
            <a:r>
              <a:rPr lang="en-CA" sz="1500" dirty="0" smtClean="0">
                <a:solidFill>
                  <a:schemeClr val="tx1"/>
                </a:solidFill>
              </a:rPr>
              <a:t>Negotiations are continuing on the question of additional lease payments/ other revenue sources to Markham if a major sports team uses the Centre in the future</a:t>
            </a:r>
          </a:p>
          <a:p>
            <a:pPr algn="l" eaLnBrk="1" fontAlgn="auto" hangingPunct="1">
              <a:spcBef>
                <a:spcPts val="0"/>
              </a:spcBef>
              <a:spcAft>
                <a:spcPts val="0"/>
              </a:spcAft>
              <a:defRPr/>
            </a:pPr>
            <a:endParaRPr lang="en-CA" sz="1400" dirty="0" smtClean="0">
              <a:solidFill>
                <a:schemeClr val="tx1"/>
              </a:solidFill>
            </a:endParaRPr>
          </a:p>
        </p:txBody>
      </p:sp>
      <p:sp>
        <p:nvSpPr>
          <p:cNvPr id="4" name="Footer Placeholder 3"/>
          <p:cNvSpPr>
            <a:spLocks noGrp="1"/>
          </p:cNvSpPr>
          <p:nvPr>
            <p:ph type="ftr" sz="quarter" idx="11"/>
          </p:nvPr>
        </p:nvSpPr>
        <p:spPr/>
        <p:txBody>
          <a:bodyPr/>
          <a:lstStyle/>
          <a:p>
            <a:pPr>
              <a:defRPr/>
            </a:pPr>
            <a:r>
              <a:rPr lang="en-CA"/>
              <a:t>Draft 2:  Model of How MSECC Deal may be structured and key areas that should be focus of Council due diligence</a:t>
            </a:r>
            <a:endParaRPr lang="en-CA" dirty="0"/>
          </a:p>
        </p:txBody>
      </p:sp>
      <p:sp>
        <p:nvSpPr>
          <p:cNvPr id="5" name="Slide Number Placeholder 4"/>
          <p:cNvSpPr>
            <a:spLocks noGrp="1"/>
          </p:cNvSpPr>
          <p:nvPr>
            <p:ph type="sldNum" sz="quarter" idx="12"/>
          </p:nvPr>
        </p:nvSpPr>
        <p:spPr/>
        <p:txBody>
          <a:bodyPr/>
          <a:lstStyle/>
          <a:p>
            <a:pPr>
              <a:defRPr/>
            </a:pPr>
            <a:fld id="{E342826E-9B4E-4057-A304-CAF3AD025259}" type="slidenum">
              <a:rPr lang="en-CA"/>
              <a:pPr>
                <a:defRPr/>
              </a:pPr>
              <a:t>9</a:t>
            </a:fld>
            <a:endParaRPr lang="en-CA" dirty="0"/>
          </a:p>
        </p:txBody>
      </p:sp>
      <p:sp>
        <p:nvSpPr>
          <p:cNvPr id="8" name="TextBox 7"/>
          <p:cNvSpPr txBox="1"/>
          <p:nvPr/>
        </p:nvSpPr>
        <p:spPr>
          <a:xfrm>
            <a:off x="4643438" y="981075"/>
            <a:ext cx="4178300" cy="4986338"/>
          </a:xfrm>
          <a:prstGeom prst="rect">
            <a:avLst/>
          </a:prstGeom>
          <a:noFill/>
          <a:ln w="57150">
            <a:solidFill>
              <a:schemeClr val="accent3"/>
            </a:solidFill>
          </a:ln>
        </p:spPr>
        <p:txBody>
          <a:bodyPr>
            <a:spAutoFit/>
          </a:bodyPr>
          <a:lstStyle/>
          <a:p>
            <a:pPr>
              <a:defRPr/>
            </a:pPr>
            <a:r>
              <a:rPr lang="en-CA" b="1" dirty="0">
                <a:latin typeface="+mn-lt"/>
              </a:rPr>
              <a:t>City of Markham</a:t>
            </a:r>
          </a:p>
          <a:p>
            <a:pPr>
              <a:defRPr/>
            </a:pPr>
            <a:endParaRPr lang="en-CA" sz="1200" dirty="0">
              <a:latin typeface="+mn-lt"/>
            </a:endParaRPr>
          </a:p>
          <a:p>
            <a:pPr>
              <a:defRPr/>
            </a:pPr>
            <a:r>
              <a:rPr lang="en-CA" sz="1200" dirty="0">
                <a:latin typeface="+mn-lt"/>
              </a:rPr>
              <a:t>It is essential that the City of Markham confirms the following aspects of the lease agreement with GTA Sports:</a:t>
            </a:r>
          </a:p>
          <a:p>
            <a:pPr>
              <a:defRPr/>
            </a:pPr>
            <a:endParaRPr lang="en-CA" sz="1200" dirty="0">
              <a:latin typeface="+mn-lt"/>
            </a:endParaRPr>
          </a:p>
          <a:p>
            <a:pPr marL="228600" indent="-228600">
              <a:buFont typeface="+mj-lt"/>
              <a:buAutoNum type="arabicPeriod"/>
              <a:defRPr/>
            </a:pPr>
            <a:r>
              <a:rPr lang="en-CA" sz="1200" dirty="0">
                <a:latin typeface="+mn-lt"/>
              </a:rPr>
              <a:t>Markham will have full inspection rights to ensure that all lease terms are complied with</a:t>
            </a:r>
          </a:p>
          <a:p>
            <a:pPr marL="228600" indent="-228600">
              <a:buFont typeface="+mj-lt"/>
              <a:buAutoNum type="arabicPeriod"/>
              <a:defRPr/>
            </a:pPr>
            <a:endParaRPr lang="en-CA" sz="1200" dirty="0">
              <a:latin typeface="+mn-lt"/>
            </a:endParaRPr>
          </a:p>
          <a:p>
            <a:pPr marL="228600" indent="-228600">
              <a:buFont typeface="+mj-lt"/>
              <a:buAutoNum type="arabicPeriod"/>
              <a:defRPr/>
            </a:pPr>
            <a:r>
              <a:rPr lang="en-CA" sz="1200" dirty="0">
                <a:latin typeface="+mn-lt"/>
              </a:rPr>
              <a:t>If GTA Sports fails to comply with lease terms, Markham will have normal landlord rights to enforce compliance, including the right to remediate at the tenant’s expense and the right to evict in cases of continued breach</a:t>
            </a:r>
          </a:p>
          <a:p>
            <a:pPr marL="228600" indent="-228600">
              <a:buFont typeface="+mj-lt"/>
              <a:buAutoNum type="arabicPeriod"/>
              <a:defRPr/>
            </a:pPr>
            <a:endParaRPr lang="en-CA" sz="1200" dirty="0">
              <a:latin typeface="+mn-lt"/>
            </a:endParaRPr>
          </a:p>
          <a:p>
            <a:pPr marL="228600" indent="-228600">
              <a:buFont typeface="+mj-lt"/>
              <a:buAutoNum type="arabicPeriod"/>
              <a:defRPr/>
            </a:pPr>
            <a:r>
              <a:rPr lang="en-CA" sz="1200" dirty="0">
                <a:latin typeface="+mn-lt"/>
              </a:rPr>
              <a:t>Standard dispute resolution processes are incorporated in the lease, including binding arbitration</a:t>
            </a:r>
          </a:p>
          <a:p>
            <a:pPr marL="228600" indent="-228600">
              <a:buFont typeface="+mj-lt"/>
              <a:buAutoNum type="arabicPeriod"/>
              <a:defRPr/>
            </a:pPr>
            <a:endParaRPr lang="en-CA" sz="1200" dirty="0">
              <a:latin typeface="+mn-lt"/>
            </a:endParaRPr>
          </a:p>
          <a:p>
            <a:pPr marL="228600" indent="-228600">
              <a:buFont typeface="+mj-lt"/>
              <a:buAutoNum type="arabicPeriod"/>
              <a:defRPr/>
            </a:pPr>
            <a:r>
              <a:rPr lang="en-CA" sz="1200" dirty="0">
                <a:latin typeface="+mn-lt"/>
              </a:rPr>
              <a:t>The City Solicitor will provide an opinion that if the building usage is as planned, the Centre will qualify as a Municipal Capital Facility.  If not, then GTA Sports will be contractually responsible for all incremental taxes</a:t>
            </a:r>
          </a:p>
          <a:p>
            <a:pPr marL="228600" indent="-228600">
              <a:buFont typeface="+mj-lt"/>
              <a:buAutoNum type="arabicPeriod"/>
              <a:defRPr/>
            </a:pPr>
            <a:endParaRPr lang="en-CA" sz="1200" dirty="0">
              <a:latin typeface="+mn-lt"/>
            </a:endParaRPr>
          </a:p>
          <a:p>
            <a:pPr marL="228600" indent="-228600">
              <a:buFont typeface="+mj-lt"/>
              <a:buAutoNum type="arabicPeriod"/>
              <a:defRPr/>
            </a:pPr>
            <a:r>
              <a:rPr lang="en-CA" sz="1200" dirty="0">
                <a:latin typeface="+mn-lt"/>
              </a:rPr>
              <a:t>In the event of GTA Sports failure, Remington could seek a new operator,  and failing that, Markham could seek a new operator  under more favourable financial conditions because the Remington guarantees will pay for half the building</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2651</TotalTime>
  <Words>3037</Words>
  <Application>Microsoft Office PowerPoint</Application>
  <PresentationFormat>On-screen Show (4:3)</PresentationFormat>
  <Paragraphs>338</Paragraphs>
  <Slides>12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MSECC Risk Mitigation Discussion URA Oct 15 Meeting </vt:lpstr>
      <vt:lpstr>Initial Building Phase</vt:lpstr>
      <vt:lpstr>Building and Land Purchase</vt:lpstr>
      <vt:lpstr>Mortgage Loan Overview</vt:lpstr>
      <vt:lpstr>GTA Sports Loan Repayment</vt:lpstr>
      <vt:lpstr>TIF and Section 37 Contributions</vt:lpstr>
      <vt:lpstr>Development Contribution</vt:lpstr>
      <vt:lpstr>City of Markham Loan Repayment</vt:lpstr>
      <vt:lpstr>Landlord Tenant Lease Arrangement</vt:lpstr>
      <vt:lpstr>Just for Fun- Why Not a Different Ownership Model ?</vt:lpstr>
      <vt:lpstr>Opening Day Parking / Transit</vt:lpstr>
      <vt:lpstr>Key Issues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MSECC Financial Framework Discussion Prepared for URA and MAGIC</dc:title>
  <dc:creator>Brian</dc:creator>
  <cp:lastModifiedBy>Michael Gannon</cp:lastModifiedBy>
  <cp:revision>34</cp:revision>
  <dcterms:created xsi:type="dcterms:W3CDTF">2012-09-05T20:21:34Z</dcterms:created>
  <dcterms:modified xsi:type="dcterms:W3CDTF">2012-10-16T19:16:19Z</dcterms:modified>
</cp:coreProperties>
</file>