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1" r:id="rId3"/>
    <p:sldId id="262" r:id="rId4"/>
    <p:sldId id="263" r:id="rId5"/>
    <p:sldId id="264" r:id="rId6"/>
    <p:sldId id="265" r:id="rId7"/>
    <p:sldId id="256" r:id="rId8"/>
    <p:sldId id="257" r:id="rId9"/>
    <p:sldId id="258" r:id="rId10"/>
    <p:sldId id="259" r:id="rId11"/>
    <p:sldId id="260" r:id="rId1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FA7"/>
    <a:srgbClr val="FFA78B"/>
    <a:srgbClr val="FDA9F9"/>
    <a:srgbClr val="0ED6FE"/>
    <a:srgbClr val="64FE0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DA234-891B-4805-95D8-4B6DAA1DA544}" type="datetimeFigureOut">
              <a:rPr lang="en-CA" smtClean="0"/>
              <a:pPr/>
              <a:t>18/10/2012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BA07F-FB36-4A9B-B446-8AD4E6D8959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rkhamarena.ca/" TargetMode="External"/><Relationship Id="rId3" Type="http://schemas.openxmlformats.org/officeDocument/2006/relationships/hyperlink" Target="http://news.nationalpost.com/2012/10/05/black-is-white-when-it-comes-to-funding-markhams-proposed-nhl-ready-arena/" TargetMode="External"/><Relationship Id="rId7" Type="http://schemas.openxmlformats.org/officeDocument/2006/relationships/hyperlink" Target="http://www.thestar.com/opinion/editorials/article/1268661--markham-taxpayers-should-be-heard-in-public-private-arena-deal" TargetMode="External"/><Relationship Id="rId2" Type="http://schemas.openxmlformats.org/officeDocument/2006/relationships/hyperlink" Target="http://www.markham.ca/wps/portal/Markham/MunicipalGovernment/AboutMunicipalGovernment/MajorCityProjects/msecc/!ut/p/c5/dY3LboMwFES_hQ8o94IBx0s3kEIAUx5OiTcRraIKCAGpVQB_faN0nRnpbOZIAwruvTa39rv5bcdrc4EalHdyNgXf7gTmByp9jPav7E1mlHjShg84xneoh5bRwk4kSbkfc4wkdzFM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thestar.com/news/gta/article/1268258--markham-s-power-play-does-a-major-arena-with-no-pro-sports-team-make-sense" TargetMode="External"/><Relationship Id="rId5" Type="http://schemas.openxmlformats.org/officeDocument/2006/relationships/hyperlink" Target="http://www.thestar.com/news/gta/crime/article/1268059--markham-s-power-play-" TargetMode="External"/><Relationship Id="rId4" Type="http://schemas.openxmlformats.org/officeDocument/2006/relationships/hyperlink" Target="http://www.thestar.com/news/gta/article/1267788--markham-s-power-play-will-plans-to-build-a-325-million-arena-boost-or-burden-the-city" TargetMode="External"/><Relationship Id="rId9" Type="http://schemas.openxmlformats.org/officeDocument/2006/relationships/hyperlink" Target="http://sports.nationalpost.com/2012/10/13/nhl-ready-markham-arena-could-turn-into-space-of-empty-threat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52369"/>
            <a:ext cx="575362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u="sng" dirty="0" smtClean="0">
                <a:solidFill>
                  <a:srgbClr val="FF0000"/>
                </a:solidFill>
              </a:rPr>
              <a:t>URA ARENA SUB COMMITTEE </a:t>
            </a:r>
          </a:p>
          <a:p>
            <a:r>
              <a:rPr lang="en-CA" sz="2800" b="1" u="sng" dirty="0" smtClean="0">
                <a:solidFill>
                  <a:srgbClr val="FF0000"/>
                </a:solidFill>
              </a:rPr>
              <a:t>PRESENTATION AGENDA</a:t>
            </a:r>
          </a:p>
          <a:p>
            <a:endParaRPr lang="en-CA" sz="2400" b="1" dirty="0" smtClean="0">
              <a:solidFill>
                <a:srgbClr val="FF00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CA" sz="2400" b="1" dirty="0" smtClean="0"/>
              <a:t>  SURVEY RESULTS    </a:t>
            </a:r>
          </a:p>
          <a:p>
            <a:pPr lvl="1">
              <a:buFont typeface="Arial" pitchFamily="34" charset="0"/>
              <a:buChar char="•"/>
            </a:pPr>
            <a:r>
              <a:rPr lang="en-CA" sz="2400" b="1" dirty="0" smtClean="0"/>
              <a:t>  FINANCIAL FRAMEWORK SUMMARY   </a:t>
            </a:r>
          </a:p>
          <a:p>
            <a:pPr lvl="1">
              <a:buFont typeface="Arial" pitchFamily="34" charset="0"/>
              <a:buChar char="•"/>
            </a:pPr>
            <a:r>
              <a:rPr lang="en-CA" sz="2400" b="1" dirty="0" smtClean="0"/>
              <a:t>  KEY ISSUES SUMMARY</a:t>
            </a:r>
          </a:p>
          <a:p>
            <a:pPr lvl="1">
              <a:buFont typeface="Arial" pitchFamily="34" charset="0"/>
              <a:buChar char="•"/>
            </a:pPr>
            <a:r>
              <a:rPr lang="en-CA" sz="2400" b="1" dirty="0" smtClean="0"/>
              <a:t>  INFORMATION SOURCES UPDATED  </a:t>
            </a:r>
          </a:p>
          <a:p>
            <a:pPr lvl="1">
              <a:buFont typeface="Arial" pitchFamily="34" charset="0"/>
              <a:buChar char="•"/>
            </a:pPr>
            <a:r>
              <a:rPr lang="en-CA" sz="2400" b="1" dirty="0" smtClean="0"/>
              <a:t>  UPCOMING CITY MEETINGS  </a:t>
            </a:r>
          </a:p>
          <a:p>
            <a:pPr lvl="1">
              <a:buFont typeface="Arial" pitchFamily="34" charset="0"/>
              <a:buChar char="•"/>
            </a:pPr>
            <a:r>
              <a:rPr lang="en-CA" sz="2400" b="1" dirty="0" smtClean="0"/>
              <a:t>  NEXT STEPS?</a:t>
            </a:r>
            <a:endParaRPr lang="en-CA" sz="2400" b="1" dirty="0"/>
          </a:p>
        </p:txBody>
      </p:sp>
      <p:pic>
        <p:nvPicPr>
          <p:cNvPr id="3" name="Picture 2" descr="Arena Pic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88640"/>
            <a:ext cx="3491190" cy="1584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p Coming Meeting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5" y="1340768"/>
            <a:ext cx="8136905" cy="48965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2" y="476672"/>
            <a:ext cx="330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u="sng" dirty="0" smtClean="0">
                <a:solidFill>
                  <a:srgbClr val="FF0000"/>
                </a:solidFill>
              </a:rPr>
              <a:t>Upcoming City Meetings</a:t>
            </a:r>
            <a:endParaRPr lang="en-CA" sz="24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80728"/>
            <a:ext cx="8878841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4400" dirty="0" smtClean="0"/>
              <a:t>That’s it Folks! </a:t>
            </a:r>
          </a:p>
          <a:p>
            <a:pPr algn="ctr"/>
            <a:endParaRPr lang="en-CA" sz="4400" dirty="0" smtClean="0"/>
          </a:p>
          <a:p>
            <a:pPr algn="ctr"/>
            <a:r>
              <a:rPr lang="en-CA" sz="4400" dirty="0" smtClean="0"/>
              <a:t>What if there is no more information?</a:t>
            </a:r>
          </a:p>
          <a:p>
            <a:pPr algn="ctr"/>
            <a:endParaRPr lang="en-CA" sz="4400" dirty="0" smtClean="0"/>
          </a:p>
          <a:p>
            <a:pPr algn="ctr"/>
            <a:r>
              <a:rPr lang="en-CA" sz="4400" dirty="0" smtClean="0"/>
              <a:t>What Next?</a:t>
            </a:r>
            <a:endParaRPr lang="en-C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Q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0018" y="260648"/>
            <a:ext cx="8622462" cy="63503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Q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05846"/>
            <a:ext cx="8424936" cy="63373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Q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7409"/>
            <a:ext cx="8820472" cy="65119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Q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1931"/>
            <a:ext cx="7920880" cy="6834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Q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09" y="332656"/>
            <a:ext cx="8999705" cy="61206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62856" y="1698481"/>
            <a:ext cx="2173032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City Of Markham</a:t>
            </a:r>
          </a:p>
          <a:p>
            <a:pPr algn="ctr"/>
            <a:r>
              <a:rPr lang="en-CA" b="1" dirty="0" smtClean="0">
                <a:solidFill>
                  <a:schemeClr val="bg1"/>
                </a:solidFill>
              </a:rPr>
              <a:t>Owns 100% of Arena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7" y="2754794"/>
            <a:ext cx="1796457" cy="923330"/>
          </a:xfrm>
          <a:prstGeom prst="rect">
            <a:avLst/>
          </a:prstGeom>
          <a:solidFill>
            <a:srgbClr val="0ED6FE"/>
          </a:solidFill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GTA S&amp;E</a:t>
            </a:r>
          </a:p>
          <a:p>
            <a:pPr algn="ctr"/>
            <a:r>
              <a:rPr lang="en-CA" dirty="0" smtClean="0"/>
              <a:t>makes half the loan repayments</a:t>
            </a:r>
            <a:endParaRPr lang="en-CA" dirty="0"/>
          </a:p>
        </p:txBody>
      </p:sp>
      <p:sp>
        <p:nvSpPr>
          <p:cNvPr id="18" name="TextBox 17"/>
          <p:cNvSpPr txBox="1"/>
          <p:nvPr/>
        </p:nvSpPr>
        <p:spPr>
          <a:xfrm>
            <a:off x="1259632" y="4293096"/>
            <a:ext cx="2376264" cy="923330"/>
          </a:xfrm>
          <a:prstGeom prst="rect">
            <a:avLst/>
          </a:prstGeom>
          <a:solidFill>
            <a:srgbClr val="FFA78B"/>
          </a:solidFill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Remington Group provides financial backing to GTA S&amp;E</a:t>
            </a:r>
            <a:endParaRPr lang="en-CA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411760" y="1914505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67944" y="2754794"/>
            <a:ext cx="1728192" cy="1200329"/>
          </a:xfrm>
          <a:prstGeom prst="rect">
            <a:avLst/>
          </a:prstGeom>
          <a:solidFill>
            <a:srgbClr val="0ED6FE"/>
          </a:solidFill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City Contracts with GTA S&amp;E to build Arena for a fixed price</a:t>
            </a:r>
            <a:endParaRPr lang="en-CA" dirty="0"/>
          </a:p>
        </p:txBody>
      </p:sp>
      <p:sp>
        <p:nvSpPr>
          <p:cNvPr id="28" name="TextBox 27"/>
          <p:cNvSpPr txBox="1"/>
          <p:nvPr/>
        </p:nvSpPr>
        <p:spPr>
          <a:xfrm>
            <a:off x="6372200" y="2754794"/>
            <a:ext cx="1920398" cy="923330"/>
          </a:xfrm>
          <a:prstGeom prst="rect">
            <a:avLst/>
          </a:prstGeom>
          <a:solidFill>
            <a:srgbClr val="0ED6FE"/>
          </a:solidFill>
          <a:ln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dirty="0" smtClean="0"/>
              <a:t>GTA S&amp;E</a:t>
            </a:r>
          </a:p>
          <a:p>
            <a:pPr algn="ctr"/>
            <a:r>
              <a:rPr lang="en-CA" dirty="0" smtClean="0"/>
              <a:t>Leases Arena from</a:t>
            </a:r>
          </a:p>
          <a:p>
            <a:pPr algn="ctr"/>
            <a:r>
              <a:rPr lang="en-CA" dirty="0" smtClean="0"/>
              <a:t>City of Markham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107504" y="2466762"/>
            <a:ext cx="1512168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bg1"/>
                </a:solidFill>
              </a:rPr>
              <a:t>Markham takes out a loan for $325 Million</a:t>
            </a:r>
            <a:endParaRPr lang="en-CA" b="1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467544" y="1914505"/>
            <a:ext cx="0" cy="552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67544" y="1914505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923928" y="4338970"/>
            <a:ext cx="2160240" cy="1754326"/>
          </a:xfrm>
          <a:prstGeom prst="rect">
            <a:avLst/>
          </a:prstGeom>
          <a:solidFill>
            <a:srgbClr val="FDA9F9"/>
          </a:solidFill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GTA S&amp;E contracts with BBB Architecture &amp;</a:t>
            </a:r>
          </a:p>
          <a:p>
            <a:pPr algn="ctr"/>
            <a:r>
              <a:rPr lang="en-CA" dirty="0" smtClean="0"/>
              <a:t>PCL Construction to </a:t>
            </a:r>
          </a:p>
          <a:p>
            <a:pPr algn="ctr"/>
            <a:r>
              <a:rPr lang="en-CA" dirty="0" smtClean="0"/>
              <a:t>Build Arena for fixed price</a:t>
            </a:r>
            <a:endParaRPr lang="en-CA" dirty="0"/>
          </a:p>
        </p:txBody>
      </p:sp>
      <p:sp>
        <p:nvSpPr>
          <p:cNvPr id="34" name="TextBox 33"/>
          <p:cNvSpPr txBox="1"/>
          <p:nvPr/>
        </p:nvSpPr>
        <p:spPr>
          <a:xfrm>
            <a:off x="6300193" y="4338970"/>
            <a:ext cx="2448272" cy="1477328"/>
          </a:xfrm>
          <a:prstGeom prst="rect">
            <a:avLst/>
          </a:prstGeom>
          <a:solidFill>
            <a:srgbClr val="FDFFA7"/>
          </a:solidFill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GTA Centre contracts </a:t>
            </a:r>
          </a:p>
          <a:p>
            <a:pPr algn="ctr"/>
            <a:r>
              <a:rPr lang="en-CA" dirty="0" smtClean="0"/>
              <a:t>With Global Spectrum </a:t>
            </a:r>
          </a:p>
          <a:p>
            <a:pPr algn="ctr"/>
            <a:r>
              <a:rPr lang="en-CA" dirty="0" smtClean="0"/>
              <a:t>&amp; Live Nation to Operate </a:t>
            </a:r>
          </a:p>
          <a:p>
            <a:pPr algn="ctr"/>
            <a:r>
              <a:rPr lang="en-CA" dirty="0" smtClean="0"/>
              <a:t>Arena</a:t>
            </a:r>
            <a:endParaRPr lang="en-CA" dirty="0"/>
          </a:p>
        </p:txBody>
      </p:sp>
      <p:sp>
        <p:nvSpPr>
          <p:cNvPr id="53" name="TextBox 52"/>
          <p:cNvSpPr txBox="1"/>
          <p:nvPr/>
        </p:nvSpPr>
        <p:spPr>
          <a:xfrm>
            <a:off x="35496" y="5301208"/>
            <a:ext cx="30072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CA" b="1" i="1" dirty="0" smtClean="0"/>
              <a:t>How is it all tied together </a:t>
            </a:r>
          </a:p>
          <a:p>
            <a:pPr marL="342900" indent="-342900"/>
            <a:r>
              <a:rPr lang="en-CA" b="1" i="1" dirty="0" smtClean="0"/>
              <a:t>       for full accountability?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b="1" i="1" dirty="0" smtClean="0"/>
              <a:t>Risks &amp; Mitigation Plans?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b="1" i="1" dirty="0" smtClean="0"/>
              <a:t>Contract &amp; Scope </a:t>
            </a:r>
          </a:p>
          <a:p>
            <a:pPr marL="342900" indent="-342900"/>
            <a:r>
              <a:rPr lang="en-CA" b="1" i="1" dirty="0" smtClean="0"/>
              <a:t>       Management?</a:t>
            </a:r>
            <a:endParaRPr lang="en-CA" b="1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3059832" y="666562"/>
            <a:ext cx="3240360" cy="646331"/>
          </a:xfrm>
          <a:prstGeom prst="rect">
            <a:avLst/>
          </a:prstGeom>
          <a:solidFill>
            <a:srgbClr val="FFA78B"/>
          </a:solidFill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CA" dirty="0" smtClean="0"/>
              <a:t>Remington provides land  to City to offset parkland commitments</a:t>
            </a:r>
            <a:endParaRPr lang="en-CA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932040" y="131463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4644008" y="131463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2411760" y="1890698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2483768" y="3690898"/>
            <a:ext cx="1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 descr="Arena Pictu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0608" y="666562"/>
            <a:ext cx="2380357" cy="1080120"/>
          </a:xfrm>
          <a:prstGeom prst="rect">
            <a:avLst/>
          </a:prstGeom>
        </p:spPr>
      </p:pic>
      <p:cxnSp>
        <p:nvCxnSpPr>
          <p:cNvPr id="36" name="Straight Connector 35"/>
          <p:cNvCxnSpPr/>
          <p:nvPr/>
        </p:nvCxnSpPr>
        <p:spPr>
          <a:xfrm>
            <a:off x="5940152" y="1890698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452320" y="1890698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27" idx="2"/>
          </p:cNvCxnSpPr>
          <p:nvPr/>
        </p:nvCxnSpPr>
        <p:spPr>
          <a:xfrm>
            <a:off x="4932040" y="3955123"/>
            <a:ext cx="0" cy="3118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" idx="2"/>
          </p:cNvCxnSpPr>
          <p:nvPr/>
        </p:nvCxnSpPr>
        <p:spPr>
          <a:xfrm>
            <a:off x="4849372" y="2344812"/>
            <a:ext cx="10660" cy="3379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7452320" y="376290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1520" y="87015"/>
            <a:ext cx="6119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u="sng" dirty="0" smtClean="0">
                <a:solidFill>
                  <a:srgbClr val="FF0000"/>
                </a:solidFill>
              </a:rPr>
              <a:t>Financial Arrangement – Any More Questions?</a:t>
            </a:r>
            <a:endParaRPr lang="en-CA" sz="24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0"/>
            <a:ext cx="4851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u="sng" dirty="0" smtClean="0">
                <a:solidFill>
                  <a:srgbClr val="FF0000"/>
                </a:solidFill>
              </a:rPr>
              <a:t>Update on key questions – Summary</a:t>
            </a:r>
            <a:endParaRPr lang="en-CA" sz="2400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657264"/>
            <a:ext cx="871296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What happens, who pays, if GTA Sports LP declares bankruptcy?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The Arena is not a commercial success.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No NHL team, or we get an NHL team but then it moves.</a:t>
            </a:r>
          </a:p>
          <a:p>
            <a:pPr marL="800100" lvl="1" indent="-342900" algn="just"/>
            <a:endParaRPr lang="en-CA" sz="2000" b="1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A main revenue stream is a "voluntary" increase in development charges. Is it legal? What happens if they want their money back? </a:t>
            </a:r>
          </a:p>
          <a:p>
            <a:pPr marL="342900" lvl="0" indent="-342900" algn="just">
              <a:buFont typeface="+mj-lt"/>
              <a:buAutoNum type="arabicPeriod"/>
            </a:pPr>
            <a:endParaRPr lang="en-CA" sz="2000" b="1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Can a privately operated MSECC qualify as an MCF?</a:t>
            </a:r>
          </a:p>
          <a:p>
            <a:pPr marL="342900" lvl="0" indent="-342900" algn="just">
              <a:buFont typeface="+mj-lt"/>
              <a:buAutoNum type="arabicPeriod"/>
            </a:pPr>
            <a:endParaRPr lang="en-CA" sz="2000" b="1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Is Mr </a:t>
            </a:r>
            <a:r>
              <a:rPr lang="en-CA" sz="2000" b="1" dirty="0" err="1" smtClean="0">
                <a:latin typeface="Arial" pitchFamily="34" charset="0"/>
                <a:cs typeface="Arial" pitchFamily="34" charset="0"/>
              </a:rPr>
              <a:t>Roustan</a:t>
            </a: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 an appropriate partner?</a:t>
            </a:r>
          </a:p>
          <a:p>
            <a:pPr marL="342900" lvl="0" indent="-342900" algn="just">
              <a:buFont typeface="+mj-lt"/>
              <a:buAutoNum type="arabicPeriod"/>
            </a:pPr>
            <a:endParaRPr lang="en-CA" sz="2000" b="1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Can the Arena be successful without an adequate multi-modal transit system? If parking can be built, can punters get to and from the events in a timely manner? Will this limit other opportunities to better develop those lands, which would then contribute to taxes?</a:t>
            </a:r>
          </a:p>
          <a:p>
            <a:pPr marL="342900" lvl="0" indent="-342900" algn="just">
              <a:buFont typeface="+mj-lt"/>
              <a:buAutoNum type="arabicPeriod"/>
            </a:pPr>
            <a:endParaRPr lang="en-CA" sz="2000" b="1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Lack of transparency.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DOU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CA" sz="2000" b="1" dirty="0" smtClean="0">
                <a:latin typeface="Arial" pitchFamily="34" charset="0"/>
                <a:cs typeface="Arial" pitchFamily="34" charset="0"/>
              </a:rPr>
              <a:t>Outstanding requests for information.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676428"/>
            <a:ext cx="871296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u="sng" dirty="0" smtClean="0">
                <a:solidFill>
                  <a:srgbClr val="FF0000"/>
                </a:solidFill>
              </a:rPr>
              <a:t>MSECC Links To More Information</a:t>
            </a:r>
            <a:endParaRPr lang="en-CA" sz="2800" dirty="0" smtClean="0">
              <a:solidFill>
                <a:srgbClr val="FF0000"/>
              </a:solidFill>
            </a:endParaRPr>
          </a:p>
          <a:p>
            <a:r>
              <a:rPr lang="en-CA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Markham City MSECC project information and Feedback button </a:t>
            </a:r>
            <a:r>
              <a:rPr lang="en-CA" sz="2000" u="sng" dirty="0" smtClean="0">
                <a:latin typeface="Arial" pitchFamily="34" charset="0"/>
                <a:cs typeface="Arial" pitchFamily="34" charset="0"/>
                <a:hlinkClick r:id="rId2"/>
              </a:rPr>
              <a:t>MSECC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National Post article on the financial framework </a:t>
            </a:r>
            <a:r>
              <a:rPr lang="en-CA" sz="2000" u="sng" dirty="0" smtClean="0">
                <a:latin typeface="Arial" pitchFamily="34" charset="0"/>
                <a:cs typeface="Arial" pitchFamily="34" charset="0"/>
                <a:hlinkClick r:id="rId3"/>
              </a:rPr>
              <a:t>National Post Oct 5th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Toronto Star overview of the whole project </a:t>
            </a:r>
            <a:r>
              <a:rPr lang="en-CA" sz="2000" u="sng" dirty="0" smtClean="0">
                <a:latin typeface="Arial" pitchFamily="34" charset="0"/>
                <a:cs typeface="Arial" pitchFamily="34" charset="0"/>
                <a:hlinkClick r:id="rId4"/>
              </a:rPr>
              <a:t>Toronto Star Oct 5th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Toronto Star article on Graeme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Roustan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CA" sz="2000" u="sng" dirty="0" smtClean="0">
                <a:latin typeface="Arial" pitchFamily="34" charset="0"/>
                <a:cs typeface="Arial" pitchFamily="34" charset="0"/>
                <a:hlinkClick r:id="rId5"/>
              </a:rPr>
              <a:t>Toronto Star Oct 7th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Toronto Star on viability of Arenas without an NHL team </a:t>
            </a:r>
            <a:r>
              <a:rPr lang="en-CA" sz="2000" u="sng" dirty="0" smtClean="0">
                <a:latin typeface="Arial" pitchFamily="34" charset="0"/>
                <a:cs typeface="Arial" pitchFamily="34" charset="0"/>
                <a:hlinkClick r:id="rId6"/>
              </a:rPr>
              <a:t>Star Oct 9th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Toronto Star Editorial Oct 10</a:t>
            </a:r>
            <a:r>
              <a:rPr lang="en-CA" sz="20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2012 </a:t>
            </a:r>
            <a:r>
              <a:rPr lang="en-CA" sz="2000" u="sng" dirty="0" smtClean="0">
                <a:latin typeface="Arial" pitchFamily="34" charset="0"/>
                <a:cs typeface="Arial" pitchFamily="34" charset="0"/>
                <a:hlinkClick r:id="rId7"/>
              </a:rPr>
              <a:t>Toronto Star Editorial Oct 10th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Settler's Park RA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Artem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Pozdniakov’s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repository </a:t>
            </a:r>
            <a:r>
              <a:rPr lang="en-CA" sz="2000" u="sng" dirty="0" smtClean="0">
                <a:latin typeface="Arial" pitchFamily="34" charset="0"/>
                <a:cs typeface="Arial" pitchFamily="34" charset="0"/>
                <a:hlinkClick r:id="rId8"/>
              </a:rPr>
              <a:t>www.markhamarena.ca/</a:t>
            </a:r>
            <a:endParaRPr lang="en-CA" sz="2000" u="sng" dirty="0" smtClean="0">
              <a:latin typeface="Arial" pitchFamily="34" charset="0"/>
              <a:cs typeface="Arial" pitchFamily="34" charset="0"/>
            </a:endParaRPr>
          </a:p>
          <a:p>
            <a:endParaRPr lang="en-CA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National Post October 13</a:t>
            </a:r>
            <a:r>
              <a:rPr lang="en-CA" sz="20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 interview with consulting economist </a:t>
            </a:r>
            <a:r>
              <a:rPr lang="en-CA" sz="2000" u="sng" dirty="0" smtClean="0">
                <a:latin typeface="Arial" pitchFamily="34" charset="0"/>
                <a:cs typeface="Arial" pitchFamily="34" charset="0"/>
                <a:hlinkClick r:id="rId9"/>
              </a:rPr>
              <a:t>Post</a:t>
            </a:r>
            <a:endParaRPr lang="en-CA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238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Gannon</dc:creator>
  <cp:lastModifiedBy>Michael Gannon</cp:lastModifiedBy>
  <cp:revision>75</cp:revision>
  <dcterms:created xsi:type="dcterms:W3CDTF">2012-08-01T01:29:24Z</dcterms:created>
  <dcterms:modified xsi:type="dcterms:W3CDTF">2012-10-18T13:50:19Z</dcterms:modified>
</cp:coreProperties>
</file>